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8" roundtripDataSignature="AMtx7mgnYz4tJYFn7SK4aXFsUDQn7Xn0D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97A8144-9AF8-4725-B056-45038902E117}">
  <a:tblStyle styleId="{C97A8144-9AF8-4725-B056-45038902E117}"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6821AEF3-EF1B-462B-A519-BECC59505AD6}"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3F961B86-E81F-4B16-BF54-5D40E6EF4474}" styleName="Table_2">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slide" Target="slides/slide37.xml"/><Relationship Id="rId41" Type="http://schemas.openxmlformats.org/officeDocument/2006/relationships/slide" Target="slides/slide36.xml"/><Relationship Id="rId22" Type="http://schemas.openxmlformats.org/officeDocument/2006/relationships/slide" Target="slides/slide17.xml"/><Relationship Id="rId44" Type="http://schemas.openxmlformats.org/officeDocument/2006/relationships/slide" Target="slides/slide39.xml"/><Relationship Id="rId21" Type="http://schemas.openxmlformats.org/officeDocument/2006/relationships/slide" Target="slides/slide16.xml"/><Relationship Id="rId43" Type="http://schemas.openxmlformats.org/officeDocument/2006/relationships/slide" Target="slides/slide38.xml"/><Relationship Id="rId24" Type="http://schemas.openxmlformats.org/officeDocument/2006/relationships/slide" Target="slides/slide19.xml"/><Relationship Id="rId46" Type="http://schemas.openxmlformats.org/officeDocument/2006/relationships/slide" Target="slides/slide41.xml"/><Relationship Id="rId23" Type="http://schemas.openxmlformats.org/officeDocument/2006/relationships/slide" Target="slides/slide18.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48" Type="http://customschemas.google.com/relationships/presentationmetadata" Target="metadata"/><Relationship Id="rId25" Type="http://schemas.openxmlformats.org/officeDocument/2006/relationships/slide" Target="slides/slide20.xml"/><Relationship Id="rId47" Type="http://schemas.openxmlformats.org/officeDocument/2006/relationships/slide" Target="slides/slide42.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9a4c3edd12_1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9a4c3edd12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9a4c3edd12_0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9a4c3edd12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9aeaa8c501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g9aeaa8c501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9aeaa8c501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More integration of the new online Climate Resilience Project at the Earth Institute (http://j.mp/resiliencemedia) - a series of seminars already engaging hundreds of journalists around ways to incorporate resilience concepts into their reporting.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 shift in the storyteller in residence and journalism fellowships to an “online first” relationship - with the online focus greatly increasing the capacity to connect with journalists and creative communicators in widely distributed communities of color and in highly vulnerable regions around the world (like an active disaster-risk reduction whatsapp community in Africa).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 </a:t>
            </a:r>
            <a:endParaRPr/>
          </a:p>
        </p:txBody>
      </p:sp>
      <p:sp>
        <p:nvSpPr>
          <p:cNvPr id="152" name="Google Shape;152;g9aeaa8c501_0_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9a4c3edd12_7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9a4c3edd12_7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9aeaa8c501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g9aeaa8c501_0_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9a4c3edd12_2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g9a4c3edd12_2_13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9a4c3edd12_16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g9a4c3edd12_16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9aeaa8c501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g9aeaa8c501_0_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9a4c3edd12_2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g9a4c3edd12_2_4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9a4c3edd12_1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g9a4c3edd12_13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9a4c3edd12_12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9a4c3edd12_12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9a4c3edd12_13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g9a4c3edd12_13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9a4c3edd12_5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This relates to the</a:t>
            </a:r>
            <a:r>
              <a:rPr b="1" lang="en-US"/>
              <a:t> social media and public engagement strategies</a:t>
            </a:r>
            <a:r>
              <a:rPr lang="en-US"/>
              <a:t> as well. Along with CONVERGENCE (focusing in) there will be outward-spilling engagement across issue silos. </a:t>
            </a:r>
            <a:endParaRPr/>
          </a:p>
        </p:txBody>
      </p:sp>
      <p:sp>
        <p:nvSpPr>
          <p:cNvPr id="212" name="Google Shape;212;g9a4c3edd12_5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9aeaa8c501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g9aeaa8c501_0_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9a4c3edd12_5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2100" lvl="0" marL="457200" rtl="0" algn="l">
              <a:spcBef>
                <a:spcPts val="0"/>
              </a:spcBef>
              <a:spcAft>
                <a:spcPts val="0"/>
              </a:spcAft>
              <a:buClr>
                <a:srgbClr val="0C343D"/>
              </a:buClr>
              <a:buSzPts val="1000"/>
              <a:buChar char="-"/>
            </a:pPr>
            <a:r>
              <a:rPr lang="en-US" sz="1000">
                <a:solidFill>
                  <a:srgbClr val="0C343D"/>
                </a:solidFill>
              </a:rPr>
              <a:t>Avenues for dissemination</a:t>
            </a:r>
            <a:endParaRPr sz="1000">
              <a:solidFill>
                <a:srgbClr val="0C343D"/>
              </a:solidFill>
            </a:endParaRPr>
          </a:p>
          <a:p>
            <a:pPr indent="-292100" lvl="1" marL="914400" rtl="0" algn="l">
              <a:spcBef>
                <a:spcPts val="0"/>
              </a:spcBef>
              <a:spcAft>
                <a:spcPts val="0"/>
              </a:spcAft>
              <a:buClr>
                <a:srgbClr val="0C343D"/>
              </a:buClr>
              <a:buSzPts val="1000"/>
              <a:buChar char="-"/>
            </a:pPr>
            <a:r>
              <a:rPr lang="en-US" sz="1000">
                <a:solidFill>
                  <a:srgbClr val="0C343D"/>
                </a:solidFill>
              </a:rPr>
              <a:t>ML Journals</a:t>
            </a:r>
            <a:endParaRPr sz="1000">
              <a:solidFill>
                <a:srgbClr val="0C343D"/>
              </a:solidFill>
            </a:endParaRPr>
          </a:p>
          <a:p>
            <a:pPr indent="-292100" lvl="1" marL="914400" rtl="0" algn="l">
              <a:spcBef>
                <a:spcPts val="0"/>
              </a:spcBef>
              <a:spcAft>
                <a:spcPts val="0"/>
              </a:spcAft>
              <a:buClr>
                <a:srgbClr val="0C343D"/>
              </a:buClr>
              <a:buSzPts val="1000"/>
              <a:buChar char="-"/>
            </a:pPr>
            <a:r>
              <a:rPr lang="en-US" sz="1000">
                <a:solidFill>
                  <a:srgbClr val="0C343D"/>
                </a:solidFill>
              </a:rPr>
              <a:t>ML Conferences</a:t>
            </a:r>
            <a:endParaRPr sz="1000">
              <a:solidFill>
                <a:srgbClr val="0C343D"/>
              </a:solidFill>
            </a:endParaRPr>
          </a:p>
          <a:p>
            <a:pPr indent="-292100" lvl="1" marL="914400" rtl="0" algn="l">
              <a:spcBef>
                <a:spcPts val="0"/>
              </a:spcBef>
              <a:spcAft>
                <a:spcPts val="0"/>
              </a:spcAft>
              <a:buClr>
                <a:srgbClr val="0C343D"/>
              </a:buClr>
              <a:buSzPts val="1000"/>
              <a:buChar char="-"/>
            </a:pPr>
            <a:r>
              <a:rPr lang="en-US" sz="1000">
                <a:solidFill>
                  <a:srgbClr val="0C343D"/>
                </a:solidFill>
              </a:rPr>
              <a:t>We already have a track record of taking ML advances motivated by climate science and publishing them in a more general context</a:t>
            </a:r>
            <a:endParaRPr/>
          </a:p>
        </p:txBody>
      </p:sp>
      <p:sp>
        <p:nvSpPr>
          <p:cNvPr id="224" name="Google Shape;224;g9a4c3edd12_5_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9aeaa8c501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g9aeaa8c501_0_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9a4c3edd12_2_5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9a4c3edd12_2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9a4c3edd12_2_6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9a4c3edd12_2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9a4c3edd12_2_6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9a4c3edd12_2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9a4c3edd12_2_7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9a4c3edd12_2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9aeaa8c501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g9aeaa8c501_0_4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9a4c3edd12_12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9a4c3edd12_12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9aeaa8c501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g9aeaa8c501_0_4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9a4c3edd12_2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g9a4c3edd12_2_8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9a4c3edd12_15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9a4c3edd12_15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9a4c3edd12_3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4" name="Google Shape;284;g9a4c3edd12_3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9a4c3edd12_3_10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1" name="Google Shape;301;g9a4c3edd12_3_10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2100" lvl="0" marL="457200" rtl="0" algn="just">
              <a:spcBef>
                <a:spcPts val="0"/>
              </a:spcBef>
              <a:spcAft>
                <a:spcPts val="0"/>
              </a:spcAft>
              <a:buClr>
                <a:schemeClr val="dk1"/>
              </a:buClr>
              <a:buSzPts val="1000"/>
              <a:buChar char="●"/>
            </a:pPr>
            <a:r>
              <a:rPr i="1" lang="en-US" sz="1000">
                <a:solidFill>
                  <a:schemeClr val="dk1"/>
                </a:solidFill>
              </a:rPr>
              <a:t>High volume of activity by LEAP participants within the platform</a:t>
            </a:r>
            <a:r>
              <a:rPr lang="en-US" sz="1000">
                <a:solidFill>
                  <a:schemeClr val="dk1"/>
                </a:solidFill>
              </a:rPr>
              <a:t>. All major research activity should be taking place within LEAPangeo, not because participants are “forced” to, but because they are genuinely more productive and collaborative this way. Conversely, failure would mean participants fall back to their own private workflows and analysis environments.</a:t>
            </a:r>
            <a:endParaRPr sz="1000">
              <a:solidFill>
                <a:schemeClr val="dk1"/>
              </a:solidFill>
            </a:endParaRPr>
          </a:p>
          <a:p>
            <a:pPr indent="-292100" lvl="0" marL="457200" rtl="0" algn="just">
              <a:spcBef>
                <a:spcPts val="0"/>
              </a:spcBef>
              <a:spcAft>
                <a:spcPts val="0"/>
              </a:spcAft>
              <a:buClr>
                <a:schemeClr val="dk1"/>
              </a:buClr>
              <a:buSzPts val="1000"/>
              <a:buChar char="●"/>
            </a:pPr>
            <a:r>
              <a:rPr i="1" lang="en-US" sz="1000">
                <a:solidFill>
                  <a:schemeClr val="dk1"/>
                </a:solidFill>
              </a:rPr>
              <a:t>Active dialog between LEAP scientists and software developers</a:t>
            </a:r>
            <a:r>
              <a:rPr lang="en-US" sz="1000">
                <a:solidFill>
                  <a:schemeClr val="dk1"/>
                </a:solidFill>
              </a:rPr>
              <a:t>. The Agile development methodology we intend to use means that LEAPangeo will never be “finished.” Rather, the platform should continuously evolve in response to user needs. Users should be engaged in reporting bugs and suggesting features, and developers should be responding quickly to such feedback.</a:t>
            </a:r>
            <a:endParaRPr sz="1000">
              <a:solidFill>
                <a:schemeClr val="dk1"/>
              </a:solidFill>
            </a:endParaRPr>
          </a:p>
          <a:p>
            <a:pPr indent="-292100" lvl="0" marL="457200" rtl="0" algn="just">
              <a:spcBef>
                <a:spcPts val="0"/>
              </a:spcBef>
              <a:spcAft>
                <a:spcPts val="0"/>
              </a:spcAft>
              <a:buClr>
                <a:schemeClr val="dk1"/>
              </a:buClr>
              <a:buSzPts val="1000"/>
              <a:buChar char="●"/>
            </a:pPr>
            <a:r>
              <a:rPr i="1" lang="en-US" sz="1000">
                <a:solidFill>
                  <a:schemeClr val="dk1"/>
                </a:solidFill>
              </a:rPr>
              <a:t>Significant data usage by partner institutions and the broader community.</a:t>
            </a:r>
            <a:r>
              <a:rPr lang="en-US" sz="1000">
                <a:solidFill>
                  <a:schemeClr val="dk1"/>
                </a:solidFill>
              </a:rPr>
              <a:t> A major thrust of our knowledge transfer strategy is to expose climate data to the world in a useful format using cloud computing and the LEAPangeo platform. By year 3, partner institutions and other non-partner institutions in the broader community should be actively “consuming” LEAPangeo data and using it for diverse purposes, including research and education. </a:t>
            </a:r>
            <a:endParaRPr sz="1000">
              <a:solidFill>
                <a:schemeClr val="dk1"/>
              </a:solidFill>
            </a:endParaRPr>
          </a:p>
          <a:p>
            <a:pPr indent="-298450" lvl="0" marL="457200" marR="0" rtl="0" algn="l">
              <a:lnSpc>
                <a:spcPct val="100000"/>
              </a:lnSpc>
              <a:spcBef>
                <a:spcPts val="0"/>
              </a:spcBef>
              <a:spcAft>
                <a:spcPts val="0"/>
              </a:spcAft>
              <a:buSzPts val="1100"/>
              <a:buChar char="●"/>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9a4c3edd12_3_1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2100" lvl="0" marL="457200" rtl="0" algn="just">
              <a:spcBef>
                <a:spcPts val="0"/>
              </a:spcBef>
              <a:spcAft>
                <a:spcPts val="0"/>
              </a:spcAft>
              <a:buClr>
                <a:schemeClr val="dk1"/>
              </a:buClr>
              <a:buSzPts val="1000"/>
              <a:buChar char="●"/>
            </a:pPr>
            <a:r>
              <a:rPr i="1" lang="en-US" sz="1000">
                <a:solidFill>
                  <a:schemeClr val="dk1"/>
                </a:solidFill>
              </a:rPr>
              <a:t>Several implementations of hard constraints and physical invariance built into deep learning algorithms</a:t>
            </a:r>
            <a:r>
              <a:rPr lang="en-US" sz="1000">
                <a:solidFill>
                  <a:schemeClr val="dk1"/>
                </a:solidFill>
              </a:rPr>
              <a:t> will have been developed. By year 3, we will specifically target conservations of energy and mass which are critical for climate change simulations. These algorithms will be usable across Earth components (land, atmosphere, ocean, cryosphere) but we hope that they could also be used in other disciplines (which are at the intersection between physics and data rich environments e.g. mechanical engineering). </a:t>
            </a:r>
            <a:r>
              <a:rPr b="1" lang="en-US" sz="1000">
                <a:solidFill>
                  <a:schemeClr val="dk1"/>
                </a:solidFill>
              </a:rPr>
              <a:t>Two to three papers </a:t>
            </a:r>
            <a:r>
              <a:rPr lang="en-US" sz="1000">
                <a:solidFill>
                  <a:schemeClr val="dk1"/>
                </a:solidFill>
              </a:rPr>
              <a:t>will have been published in either conferences or journals. Codes will be shared on GitHub and their adoption will be used as an assessment metric too.</a:t>
            </a:r>
            <a:endParaRPr sz="1000">
              <a:solidFill>
                <a:schemeClr val="dk1"/>
              </a:solidFill>
            </a:endParaRPr>
          </a:p>
          <a:p>
            <a:pPr indent="-292100" lvl="0" marL="457200" rtl="0" algn="just">
              <a:spcBef>
                <a:spcPts val="0"/>
              </a:spcBef>
              <a:spcAft>
                <a:spcPts val="0"/>
              </a:spcAft>
              <a:buClr>
                <a:schemeClr val="dk1"/>
              </a:buClr>
              <a:buSzPts val="1000"/>
              <a:buChar char="●"/>
            </a:pPr>
            <a:r>
              <a:rPr i="1" lang="en-US" sz="1000">
                <a:solidFill>
                  <a:schemeClr val="dk1"/>
                </a:solidFill>
              </a:rPr>
              <a:t>Embedding causal inference into ML</a:t>
            </a:r>
            <a:r>
              <a:rPr lang="en-US" sz="1000">
                <a:solidFill>
                  <a:schemeClr val="dk1"/>
                </a:solidFill>
              </a:rPr>
              <a:t> to improve generalization (e.g. unseen climates). Algorithms will have been developed that can include causal inference into ML to reduce spurious correlations and consequent instabilities in the models. An example of such an issue was highlighted by Brenowitz et al. 2020: spurious correlations between the stratosphere and the lower part of the atmosphere (boundary layer) were present when using a deep neural network to replicate moist convection in the atmosphere. These spurious correlations led to instability of the deep neural network model when implemented as a parameterization of convection in a coarse-resolution model. </a:t>
            </a:r>
            <a:r>
              <a:rPr b="1" lang="en-US" sz="1000">
                <a:solidFill>
                  <a:schemeClr val="dk1"/>
                </a:solidFill>
              </a:rPr>
              <a:t>At least two papers</a:t>
            </a:r>
            <a:r>
              <a:rPr lang="en-US" sz="1000">
                <a:solidFill>
                  <a:schemeClr val="dk1"/>
                </a:solidFill>
              </a:rPr>
              <a:t> will have been published, one showcasing the methodology and the other one demonstrating the application to one of LEAP’s subcomponents (e.g. moist convection in the atmosphere). Codes will be shared on GitHub and used as an assessment metric too.</a:t>
            </a:r>
            <a:endParaRPr sz="1000">
              <a:solidFill>
                <a:schemeClr val="dk1"/>
              </a:solidFill>
            </a:endParaRPr>
          </a:p>
          <a:p>
            <a:pPr indent="-292100" lvl="0" marL="457200" rtl="0" algn="just">
              <a:spcBef>
                <a:spcPts val="0"/>
              </a:spcBef>
              <a:spcAft>
                <a:spcPts val="0"/>
              </a:spcAft>
              <a:buClr>
                <a:schemeClr val="dk1"/>
              </a:buClr>
              <a:buSzPts val="1000"/>
              <a:buChar char="●"/>
            </a:pPr>
            <a:r>
              <a:rPr i="1" lang="en-US" sz="1000">
                <a:solidFill>
                  <a:schemeClr val="dk1"/>
                </a:solidFill>
              </a:rPr>
              <a:t>Understanding of processes using equation discovery</a:t>
            </a:r>
            <a:r>
              <a:rPr lang="en-US" sz="1000">
                <a:solidFill>
                  <a:schemeClr val="dk1"/>
                </a:solidFill>
              </a:rPr>
              <a:t>.  By year 3, we will have discovered new understanding of </a:t>
            </a:r>
            <a:r>
              <a:rPr b="1" lang="en-US" sz="1000">
                <a:solidFill>
                  <a:schemeClr val="dk1"/>
                </a:solidFill>
              </a:rPr>
              <a:t>two or three</a:t>
            </a:r>
            <a:r>
              <a:rPr lang="en-US" sz="1000">
                <a:solidFill>
                  <a:schemeClr val="dk1"/>
                </a:solidFill>
              </a:rPr>
              <a:t> processes (either physical or biogeochemical) proving interpretable explanations, including via distilled equations. Specifically we hope to understand processes such as atmospheric convection or photosynthesis, in addition to refining ocean turbulence work pioneered by Zanna (Zanna and Bolton 2020) to more dynamical regimes and climate conditions. We expect to publish </a:t>
            </a:r>
            <a:r>
              <a:rPr b="1" lang="en-US" sz="1000">
                <a:solidFill>
                  <a:schemeClr val="dk1"/>
                </a:solidFill>
              </a:rPr>
              <a:t>two manuscripts</a:t>
            </a:r>
            <a:r>
              <a:rPr lang="en-US" sz="1000">
                <a:solidFill>
                  <a:schemeClr val="dk1"/>
                </a:solidFill>
              </a:rPr>
              <a:t> on this strategy.</a:t>
            </a:r>
            <a:endParaRPr/>
          </a:p>
        </p:txBody>
      </p:sp>
      <p:sp>
        <p:nvSpPr>
          <p:cNvPr id="308" name="Google Shape;308;g9a4c3edd12_3_1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9a4c3edd12_3_1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5" name="Google Shape;315;g9a4c3edd12_3_1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2100" lvl="0" marL="457200" rtl="0" algn="just">
              <a:spcBef>
                <a:spcPts val="0"/>
              </a:spcBef>
              <a:spcAft>
                <a:spcPts val="0"/>
              </a:spcAft>
              <a:buClr>
                <a:schemeClr val="dk1"/>
              </a:buClr>
              <a:buSzPts val="1000"/>
              <a:buChar char="●"/>
            </a:pPr>
            <a:r>
              <a:rPr i="1" lang="en-US" sz="1000">
                <a:solidFill>
                  <a:schemeClr val="dk1"/>
                </a:solidFill>
              </a:rPr>
              <a:t>Corrections of model structural errors using ML: </a:t>
            </a:r>
            <a:r>
              <a:rPr lang="en-US" sz="1000">
                <a:solidFill>
                  <a:schemeClr val="dk1"/>
                </a:solidFill>
              </a:rPr>
              <a:t>One of the important goals of LEAP is to reduce model parameterization structural errors (incorrect representation of the physics or biology leading to large biases). In three years we will have defined success if LEAP can implement </a:t>
            </a:r>
            <a:r>
              <a:rPr b="1" lang="en-US" sz="1000">
                <a:solidFill>
                  <a:schemeClr val="dk1"/>
                </a:solidFill>
              </a:rPr>
              <a:t>several (3-5) ML-based parameterizations</a:t>
            </a:r>
            <a:r>
              <a:rPr lang="en-US" sz="1000">
                <a:solidFill>
                  <a:schemeClr val="dk1"/>
                </a:solidFill>
              </a:rPr>
              <a:t> into CESM component models (atmosphere, land, ocean, land ice). Potential candidate parameterizations which are already at or close to the Level 2 stage (ready for implementation into component models), but need to be tested further, e.g., for numerical stability, impact on other coupled processes, and suitability in different climate regimes (e.g., warm/cold) would be (1) atmospheric convection (Gentine et al. 2018),  (2) ocean turbulence and eddies (Bolton and Zanna, 2019), (3) warm cloud bin microphysics (Gettelman et al., 2020), and (4) physics-guided ML for streamflow (Yang et al., 2019).</a:t>
            </a:r>
            <a:endParaRPr sz="1000">
              <a:solidFill>
                <a:schemeClr val="dk1"/>
              </a:solidFill>
            </a:endParaRPr>
          </a:p>
          <a:p>
            <a:pPr indent="-292100" lvl="0" marL="457200" rtl="0" algn="just">
              <a:spcBef>
                <a:spcPts val="0"/>
              </a:spcBef>
              <a:spcAft>
                <a:spcPts val="0"/>
              </a:spcAft>
              <a:buClr>
                <a:schemeClr val="dk1"/>
              </a:buClr>
              <a:buSzPts val="1000"/>
              <a:buChar char="●"/>
            </a:pPr>
            <a:r>
              <a:rPr i="1" lang="en-US" sz="1000">
                <a:solidFill>
                  <a:schemeClr val="dk1"/>
                </a:solidFill>
              </a:rPr>
              <a:t>Metrics and data products</a:t>
            </a:r>
            <a:r>
              <a:rPr b="1" lang="en-US" sz="1000">
                <a:solidFill>
                  <a:schemeClr val="dk1"/>
                </a:solidFill>
              </a:rPr>
              <a:t>: </a:t>
            </a:r>
            <a:r>
              <a:rPr lang="en-US" sz="1000">
                <a:solidFill>
                  <a:schemeClr val="dk1"/>
                </a:solidFill>
              </a:rPr>
              <a:t>In years 1-3 LEAP scientists will utilize existing metrics packages to more comprehensively evaluate new ML-based parameterizations. This exercise will have two benefits. (1) It will provide a more comprehensive assessment of impact of new ML-based parameterizations on component model performance. (2) It will reveal limitations of existing metrics packages (for example, for the most part existing packages do not assess the ability of a model to replicate statistics of higher order moments, like extremes). In parallel, we will have developed new data “products” with clear uncertainty quantification that will be used to refine model metrics performance. In particular, we want to go beyond typical mean square errors at the global for the global evaluation of models. Instead, the uncertainty quantification in space and time of various products (e.g. pCO2 Gloege and McKinley 2020 or photosynthesis and evapotranspiration Alemohammad et al. 2017) will be used to refine standard metrics and attribute varying weights (spatially) depending on the uncertainty quantification - regions with high uncertainty will be given a lower weight during the model metric evaluation. We expect to have developed </a:t>
            </a:r>
            <a:r>
              <a:rPr b="1" lang="en-US" sz="1000">
                <a:solidFill>
                  <a:schemeClr val="dk1"/>
                </a:solidFill>
              </a:rPr>
              <a:t>several global products (2-3)</a:t>
            </a:r>
            <a:r>
              <a:rPr lang="en-US" sz="1000">
                <a:solidFill>
                  <a:schemeClr val="dk1"/>
                </a:solidFill>
              </a:rPr>
              <a:t> with quantified uncertainties and developed </a:t>
            </a:r>
            <a:r>
              <a:rPr b="1" lang="en-US" sz="1000">
                <a:solidFill>
                  <a:schemeClr val="dk1"/>
                </a:solidFill>
              </a:rPr>
              <a:t>2 metrics</a:t>
            </a:r>
            <a:r>
              <a:rPr lang="en-US" sz="1000">
                <a:solidFill>
                  <a:schemeClr val="dk1"/>
                </a:solidFill>
              </a:rPr>
              <a:t> using those products. </a:t>
            </a:r>
            <a:endParaRPr sz="1000">
              <a:solidFill>
                <a:schemeClr val="dk1"/>
              </a:solidFill>
            </a:endParaRPr>
          </a:p>
          <a:p>
            <a:pPr indent="-292100" lvl="0" marL="457200" rtl="0" algn="just">
              <a:spcBef>
                <a:spcPts val="0"/>
              </a:spcBef>
              <a:spcAft>
                <a:spcPts val="0"/>
              </a:spcAft>
              <a:buClr>
                <a:schemeClr val="dk1"/>
              </a:buClr>
              <a:buSzPts val="1000"/>
              <a:buChar char="●"/>
            </a:pPr>
            <a:r>
              <a:rPr i="1" lang="en-US" sz="1000">
                <a:solidFill>
                  <a:schemeClr val="dk1"/>
                </a:solidFill>
              </a:rPr>
              <a:t>Parameter estimation</a:t>
            </a:r>
            <a:r>
              <a:rPr b="1" lang="en-US" sz="1000">
                <a:solidFill>
                  <a:schemeClr val="dk1"/>
                </a:solidFill>
              </a:rPr>
              <a:t>:</a:t>
            </a:r>
            <a:r>
              <a:rPr lang="en-US" sz="1000">
                <a:solidFill>
                  <a:schemeClr val="dk1"/>
                </a:solidFill>
              </a:rPr>
              <a:t> For the parameter estimation, by year 3, we will have expanded on the work of Elsaesser and Dagon for systematic tuning of parameters based on existing metrics (e.g. ILAMB for Land) using a Bayesian parameter inversion and emulators of the model subcomponents (land, atmosphere, ocean, cryosphere). This relates to an earlier point of the reviewers that this component of LEAP has parallels with data assimilation in numerical weather prediction for parameter estimation (data assimilation can also be used for parameter estimation in addition to state estimate). This will be achieved with first dimensional reduction so we can achieve Bayesian parameter estimation and limit the dimensionality of the problem following on recent work from the group (Dagon et al., 2019; Elsaesser et al., 2020). Here, we will use an emulator of the CESM subcomponents to more easily compute the “adjoint”/sensitivity of the outputs and metrics’ response to model parameters instead of the very computationally expensive model itself. This work will leverage recent NCAR’s efforts in large parameter perturbation ensembles for parameter tuning. We expect that this strategy will have bee</a:t>
            </a:r>
            <a:r>
              <a:rPr b="1" lang="en-US" sz="1000">
                <a:solidFill>
                  <a:schemeClr val="dk1"/>
                </a:solidFill>
              </a:rPr>
              <a:t>n deployed across CESM subcomponents</a:t>
            </a:r>
            <a:r>
              <a:rPr lang="en-US" sz="1000">
                <a:solidFill>
                  <a:schemeClr val="dk1"/>
                </a:solidFill>
              </a:rPr>
              <a:t> by the end of year 3.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9a4c3edd12_3_2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2100" lvl="0" marL="457200" rtl="0" algn="just">
              <a:spcBef>
                <a:spcPts val="0"/>
              </a:spcBef>
              <a:spcAft>
                <a:spcPts val="0"/>
              </a:spcAft>
              <a:buClr>
                <a:schemeClr val="dk1"/>
              </a:buClr>
              <a:buSzPts val="1000"/>
              <a:buChar char="●"/>
            </a:pPr>
            <a:r>
              <a:rPr i="1" lang="en-US" sz="1000">
                <a:solidFill>
                  <a:schemeClr val="dk1"/>
                </a:solidFill>
              </a:rPr>
              <a:t>Fully developed curriculum</a:t>
            </a:r>
            <a:r>
              <a:rPr lang="en-US" sz="1000">
                <a:solidFill>
                  <a:schemeClr val="dk1"/>
                </a:solidFill>
              </a:rPr>
              <a:t> that attract strong student interest, quantified as:</a:t>
            </a:r>
            <a:endParaRPr sz="1000">
              <a:solidFill>
                <a:schemeClr val="dk1"/>
              </a:solidFill>
            </a:endParaRPr>
          </a:p>
          <a:p>
            <a:pPr indent="-292100" lvl="1" marL="914400" rtl="0" algn="just">
              <a:spcBef>
                <a:spcPts val="0"/>
              </a:spcBef>
              <a:spcAft>
                <a:spcPts val="0"/>
              </a:spcAft>
              <a:buClr>
                <a:schemeClr val="dk1"/>
              </a:buClr>
              <a:buSzPts val="1000"/>
              <a:buChar char="○"/>
            </a:pPr>
            <a:r>
              <a:rPr b="1" lang="en-US" sz="1000">
                <a:solidFill>
                  <a:schemeClr val="dk1"/>
                </a:solidFill>
              </a:rPr>
              <a:t>Four</a:t>
            </a:r>
            <a:r>
              <a:rPr lang="en-US" sz="1000">
                <a:solidFill>
                  <a:schemeClr val="dk1"/>
                </a:solidFill>
              </a:rPr>
              <a:t> existing courses </a:t>
            </a:r>
            <a:r>
              <a:rPr b="1" lang="en-US" sz="1000">
                <a:solidFill>
                  <a:schemeClr val="dk1"/>
                </a:solidFill>
              </a:rPr>
              <a:t>updated</a:t>
            </a:r>
            <a:r>
              <a:rPr lang="en-US" sz="1000">
                <a:solidFill>
                  <a:schemeClr val="dk1"/>
                </a:solidFill>
              </a:rPr>
              <a:t> with LEAP-research integrated modules, case-studies and projects, with </a:t>
            </a:r>
            <a:r>
              <a:rPr b="1" lang="en-US" sz="1000">
                <a:solidFill>
                  <a:schemeClr val="dk1"/>
                </a:solidFill>
              </a:rPr>
              <a:t>virtual options</a:t>
            </a:r>
            <a:r>
              <a:rPr lang="en-US" sz="1000">
                <a:solidFill>
                  <a:schemeClr val="dk1"/>
                </a:solidFill>
              </a:rPr>
              <a:t>, supported by LEAP’s </a:t>
            </a:r>
            <a:r>
              <a:rPr i="1" lang="en-US" sz="1000">
                <a:solidFill>
                  <a:schemeClr val="dk1"/>
                </a:solidFill>
              </a:rPr>
              <a:t>Design Studio</a:t>
            </a:r>
            <a:r>
              <a:rPr lang="en-US" sz="1000">
                <a:solidFill>
                  <a:schemeClr val="dk1"/>
                </a:solidFill>
              </a:rPr>
              <a:t>, facilitated by the LEAPangeo platform. </a:t>
            </a:r>
            <a:endParaRPr sz="1000">
              <a:solidFill>
                <a:schemeClr val="dk1"/>
              </a:solidFill>
            </a:endParaRPr>
          </a:p>
          <a:p>
            <a:pPr indent="-292100" lvl="1" marL="914400" rtl="0" algn="just">
              <a:spcBef>
                <a:spcPts val="0"/>
              </a:spcBef>
              <a:spcAft>
                <a:spcPts val="0"/>
              </a:spcAft>
              <a:buClr>
                <a:schemeClr val="dk1"/>
              </a:buClr>
              <a:buSzPts val="1000"/>
              <a:buChar char="○"/>
            </a:pPr>
            <a:r>
              <a:rPr b="1" lang="en-US" sz="1000">
                <a:solidFill>
                  <a:schemeClr val="dk1"/>
                </a:solidFill>
              </a:rPr>
              <a:t>One</a:t>
            </a:r>
            <a:r>
              <a:rPr lang="en-US" sz="1000">
                <a:solidFill>
                  <a:schemeClr val="dk1"/>
                </a:solidFill>
              </a:rPr>
              <a:t> new project-based course (Climate prediction challenges).</a:t>
            </a:r>
            <a:endParaRPr sz="1000">
              <a:solidFill>
                <a:schemeClr val="dk1"/>
              </a:solidFill>
            </a:endParaRPr>
          </a:p>
          <a:p>
            <a:pPr indent="-292100" lvl="1" marL="914400" rtl="0" algn="just">
              <a:spcBef>
                <a:spcPts val="0"/>
              </a:spcBef>
              <a:spcAft>
                <a:spcPts val="0"/>
              </a:spcAft>
              <a:buClr>
                <a:schemeClr val="dk1"/>
              </a:buClr>
              <a:buSzPts val="1000"/>
              <a:buChar char="○"/>
            </a:pPr>
            <a:r>
              <a:rPr b="1" lang="en-US" sz="1000">
                <a:solidFill>
                  <a:schemeClr val="dk1"/>
                </a:solidFill>
              </a:rPr>
              <a:t>Two</a:t>
            </a:r>
            <a:r>
              <a:rPr lang="en-US" sz="1000">
                <a:solidFill>
                  <a:schemeClr val="dk1"/>
                </a:solidFill>
              </a:rPr>
              <a:t> new convergence seminars driven by active LEAP research.</a:t>
            </a:r>
            <a:endParaRPr sz="1000">
              <a:solidFill>
                <a:schemeClr val="dk1"/>
              </a:solidFill>
            </a:endParaRPr>
          </a:p>
          <a:p>
            <a:pPr indent="-292100" lvl="1" marL="914400" rtl="0" algn="just">
              <a:spcBef>
                <a:spcPts val="0"/>
              </a:spcBef>
              <a:spcAft>
                <a:spcPts val="0"/>
              </a:spcAft>
              <a:buClr>
                <a:schemeClr val="dk1"/>
              </a:buClr>
              <a:buSzPts val="1000"/>
              <a:buChar char="○"/>
            </a:pPr>
            <a:r>
              <a:rPr b="1" lang="en-US" sz="1000">
                <a:solidFill>
                  <a:schemeClr val="dk1"/>
                </a:solidFill>
              </a:rPr>
              <a:t>Six</a:t>
            </a:r>
            <a:r>
              <a:rPr lang="en-US" sz="1000">
                <a:solidFill>
                  <a:schemeClr val="dk1"/>
                </a:solidFill>
              </a:rPr>
              <a:t> Design Studio interns over three years for designing and supporting research-education integration.</a:t>
            </a:r>
            <a:endParaRPr sz="1000">
              <a:solidFill>
                <a:schemeClr val="dk1"/>
              </a:solidFill>
            </a:endParaRPr>
          </a:p>
          <a:p>
            <a:pPr indent="-292100" lvl="1" marL="914400" rtl="0" algn="just">
              <a:spcBef>
                <a:spcPts val="0"/>
              </a:spcBef>
              <a:spcAft>
                <a:spcPts val="0"/>
              </a:spcAft>
              <a:buClr>
                <a:schemeClr val="dk1"/>
              </a:buClr>
              <a:buSzPts val="1000"/>
              <a:buChar char="○"/>
            </a:pPr>
            <a:r>
              <a:rPr b="1" lang="en-US" sz="1000">
                <a:solidFill>
                  <a:schemeClr val="dk1"/>
                </a:solidFill>
              </a:rPr>
              <a:t>20</a:t>
            </a:r>
            <a:r>
              <a:rPr lang="en-US" sz="1000">
                <a:solidFill>
                  <a:schemeClr val="dk1"/>
                </a:solidFill>
              </a:rPr>
              <a:t> students (with </a:t>
            </a:r>
            <a:r>
              <a:rPr b="1" lang="en-US" sz="1000">
                <a:solidFill>
                  <a:schemeClr val="dk1"/>
                </a:solidFill>
              </a:rPr>
              <a:t>&gt; 30%</a:t>
            </a:r>
            <a:r>
              <a:rPr lang="en-US" sz="1000">
                <a:solidFill>
                  <a:schemeClr val="dk1"/>
                </a:solidFill>
              </a:rPr>
              <a:t> from either data science or climate science) each year participating in LEAP’s certification programs.</a:t>
            </a:r>
            <a:endParaRPr sz="1000">
              <a:solidFill>
                <a:schemeClr val="dk1"/>
              </a:solidFill>
            </a:endParaRPr>
          </a:p>
          <a:p>
            <a:pPr indent="-292100" lvl="1" marL="914400" rtl="0" algn="just">
              <a:spcBef>
                <a:spcPts val="0"/>
              </a:spcBef>
              <a:spcAft>
                <a:spcPts val="0"/>
              </a:spcAft>
              <a:buClr>
                <a:schemeClr val="dk1"/>
              </a:buClr>
              <a:buSzPts val="1000"/>
              <a:buChar char="○"/>
            </a:pPr>
            <a:r>
              <a:rPr lang="en-US" sz="1000">
                <a:solidFill>
                  <a:schemeClr val="dk1"/>
                </a:solidFill>
              </a:rPr>
              <a:t>At least </a:t>
            </a:r>
            <a:r>
              <a:rPr b="1" lang="en-US" sz="1000">
                <a:solidFill>
                  <a:schemeClr val="dk1"/>
                </a:solidFill>
              </a:rPr>
              <a:t>two</a:t>
            </a:r>
            <a:r>
              <a:rPr lang="en-US" sz="1000">
                <a:solidFill>
                  <a:schemeClr val="dk1"/>
                </a:solidFill>
              </a:rPr>
              <a:t> students from each LEAP university partner participate in LEAP’s certification programs.</a:t>
            </a:r>
            <a:endParaRPr sz="1000">
              <a:solidFill>
                <a:schemeClr val="dk1"/>
              </a:solidFill>
            </a:endParaRPr>
          </a:p>
          <a:p>
            <a:pPr indent="-292100" lvl="0" marL="457200" rtl="0" algn="just">
              <a:spcBef>
                <a:spcPts val="0"/>
              </a:spcBef>
              <a:spcAft>
                <a:spcPts val="0"/>
              </a:spcAft>
              <a:buClr>
                <a:schemeClr val="dk1"/>
              </a:buClr>
              <a:buSzPts val="1000"/>
              <a:buChar char="●"/>
            </a:pPr>
            <a:r>
              <a:rPr i="1" lang="en-US" sz="1000">
                <a:solidFill>
                  <a:schemeClr val="dk1"/>
                </a:solidFill>
              </a:rPr>
              <a:t>Research Experience Programs</a:t>
            </a:r>
            <a:r>
              <a:rPr lang="en-US" sz="1000">
                <a:solidFill>
                  <a:schemeClr val="dk1"/>
                </a:solidFill>
              </a:rPr>
              <a:t> with robust participation, quantified as:</a:t>
            </a:r>
            <a:endParaRPr sz="1000">
              <a:solidFill>
                <a:schemeClr val="dk1"/>
              </a:solidFill>
            </a:endParaRPr>
          </a:p>
          <a:p>
            <a:pPr indent="-292100" lvl="1" marL="914400" rtl="0" algn="just">
              <a:spcBef>
                <a:spcPts val="0"/>
              </a:spcBef>
              <a:spcAft>
                <a:spcPts val="0"/>
              </a:spcAft>
              <a:buClr>
                <a:schemeClr val="dk1"/>
              </a:buClr>
              <a:buSzPts val="1000"/>
              <a:buChar char="○"/>
            </a:pPr>
            <a:r>
              <a:rPr b="1" lang="en-US" sz="1000">
                <a:solidFill>
                  <a:schemeClr val="dk1"/>
                </a:solidFill>
              </a:rPr>
              <a:t>Six</a:t>
            </a:r>
            <a:r>
              <a:rPr lang="en-US" sz="1000">
                <a:solidFill>
                  <a:schemeClr val="dk1"/>
                </a:solidFill>
              </a:rPr>
              <a:t> doctoral dissertations will be in the advanced stages of development (completed qualifying exams, published at least one manuscript or contributed significantly to code development). </a:t>
            </a:r>
            <a:endParaRPr sz="1000">
              <a:solidFill>
                <a:schemeClr val="dk1"/>
              </a:solidFill>
            </a:endParaRPr>
          </a:p>
          <a:p>
            <a:pPr indent="-292100" lvl="1" marL="914400" rtl="0" algn="just">
              <a:spcBef>
                <a:spcPts val="0"/>
              </a:spcBef>
              <a:spcAft>
                <a:spcPts val="0"/>
              </a:spcAft>
              <a:buClr>
                <a:schemeClr val="dk1"/>
              </a:buClr>
              <a:buSzPts val="1000"/>
              <a:buChar char="○"/>
            </a:pPr>
            <a:r>
              <a:rPr b="1" lang="en-US" sz="1000">
                <a:solidFill>
                  <a:schemeClr val="dk1"/>
                </a:solidFill>
              </a:rPr>
              <a:t>&gt; 20 applicants</a:t>
            </a:r>
            <a:r>
              <a:rPr lang="en-US" sz="1000">
                <a:solidFill>
                  <a:schemeClr val="dk1"/>
                </a:solidFill>
              </a:rPr>
              <a:t> each year have participated in the summer Research Internship program.</a:t>
            </a:r>
            <a:endParaRPr sz="1000">
              <a:solidFill>
                <a:schemeClr val="dk1"/>
              </a:solidFill>
            </a:endParaRPr>
          </a:p>
          <a:p>
            <a:pPr indent="-292100" lvl="1" marL="914400" rtl="0" algn="just">
              <a:spcBef>
                <a:spcPts val="0"/>
              </a:spcBef>
              <a:spcAft>
                <a:spcPts val="0"/>
              </a:spcAft>
              <a:buClr>
                <a:schemeClr val="dk1"/>
              </a:buClr>
              <a:buSzPts val="1000"/>
              <a:buChar char="○"/>
            </a:pPr>
            <a:r>
              <a:rPr b="1" lang="en-US" sz="1000">
                <a:solidFill>
                  <a:schemeClr val="dk1"/>
                </a:solidFill>
              </a:rPr>
              <a:t>12</a:t>
            </a:r>
            <a:r>
              <a:rPr lang="en-US" sz="1000">
                <a:solidFill>
                  <a:schemeClr val="dk1"/>
                </a:solidFill>
              </a:rPr>
              <a:t> summer interns (three cohorts of four) will have produced publishable (in journals or conferences) high-quality research results, leveraging the LEAPangeo platform, and with </a:t>
            </a:r>
            <a:r>
              <a:rPr b="1" lang="en-US" sz="1000">
                <a:solidFill>
                  <a:schemeClr val="dk1"/>
                </a:solidFill>
              </a:rPr>
              <a:t>&gt;30%</a:t>
            </a:r>
            <a:r>
              <a:rPr lang="en-US" sz="1000">
                <a:solidFill>
                  <a:schemeClr val="dk1"/>
                </a:solidFill>
              </a:rPr>
              <a:t> of them choosing to further their studies or careers at the interface between climate and data science (climate data science) or to use their newly acquired technical skills to find a position in private or public sectors (e.g., government, startups, reinsurance companies, weather and risk companies). </a:t>
            </a:r>
            <a:endParaRPr sz="1000">
              <a:solidFill>
                <a:schemeClr val="dk1"/>
              </a:solidFill>
            </a:endParaRPr>
          </a:p>
          <a:p>
            <a:pPr indent="-292100" lvl="1" marL="914400" rtl="0" algn="just">
              <a:spcBef>
                <a:spcPts val="0"/>
              </a:spcBef>
              <a:spcAft>
                <a:spcPts val="0"/>
              </a:spcAft>
              <a:buClr>
                <a:schemeClr val="dk1"/>
              </a:buClr>
              <a:buSzPts val="1000"/>
              <a:buChar char="○"/>
            </a:pPr>
            <a:r>
              <a:rPr b="1" lang="en-US" sz="1000">
                <a:solidFill>
                  <a:schemeClr val="dk1"/>
                </a:solidFill>
              </a:rPr>
              <a:t>&gt; 10</a:t>
            </a:r>
            <a:r>
              <a:rPr lang="en-US" sz="1000">
                <a:solidFill>
                  <a:schemeClr val="dk1"/>
                </a:solidFill>
              </a:rPr>
              <a:t> high school students each year have participated in LEAP’s offering in the Science Honor Program.</a:t>
            </a:r>
            <a:endParaRPr sz="1000">
              <a:solidFill>
                <a:schemeClr val="dk1"/>
              </a:solidFill>
            </a:endParaRPr>
          </a:p>
          <a:p>
            <a:pPr indent="-292100" lvl="1" marL="914400" rtl="0" algn="just">
              <a:spcBef>
                <a:spcPts val="0"/>
              </a:spcBef>
              <a:spcAft>
                <a:spcPts val="0"/>
              </a:spcAft>
              <a:buClr>
                <a:schemeClr val="dk1"/>
              </a:buClr>
              <a:buSzPts val="1000"/>
              <a:buChar char="○"/>
            </a:pPr>
            <a:r>
              <a:rPr b="1" lang="en-US" sz="1000">
                <a:solidFill>
                  <a:schemeClr val="dk1"/>
                </a:solidFill>
              </a:rPr>
              <a:t>~ 10</a:t>
            </a:r>
            <a:r>
              <a:rPr lang="en-US" sz="1000">
                <a:solidFill>
                  <a:schemeClr val="dk1"/>
                </a:solidFill>
              </a:rPr>
              <a:t> public school sustainability coordinators (NYC K-12 science teachers) have participated in LEAP’s  “Lab to School” program. </a:t>
            </a:r>
            <a:r>
              <a:rPr b="1" lang="en-US" sz="1000">
                <a:solidFill>
                  <a:schemeClr val="dk1"/>
                </a:solidFill>
              </a:rPr>
              <a:t>&gt;30%</a:t>
            </a:r>
            <a:r>
              <a:rPr lang="en-US" sz="1000">
                <a:solidFill>
                  <a:schemeClr val="dk1"/>
                </a:solidFill>
              </a:rPr>
              <a:t> of them will be willing to adopt their developed teaching units informed by LEAP’s research in their classroom.</a:t>
            </a:r>
            <a:endParaRPr sz="1000">
              <a:solidFill>
                <a:schemeClr val="dk1"/>
              </a:solidFill>
            </a:endParaRPr>
          </a:p>
          <a:p>
            <a:pPr indent="-292100" lvl="0" marL="457200" rtl="0" algn="just">
              <a:spcBef>
                <a:spcPts val="0"/>
              </a:spcBef>
              <a:spcAft>
                <a:spcPts val="0"/>
              </a:spcAft>
              <a:buClr>
                <a:schemeClr val="dk1"/>
              </a:buClr>
              <a:buSzPts val="1000"/>
              <a:buChar char="●"/>
            </a:pPr>
            <a:r>
              <a:rPr i="1" lang="en-US" sz="1000">
                <a:solidFill>
                  <a:schemeClr val="dk1"/>
                </a:solidFill>
              </a:rPr>
              <a:t>Broadened Participation</a:t>
            </a:r>
            <a:r>
              <a:rPr lang="en-US" sz="1000">
                <a:solidFill>
                  <a:schemeClr val="dk1"/>
                </a:solidFill>
              </a:rPr>
              <a:t> from students from underrepresented populations will have been increased towards a trajectory to be on par with US population within 5-10 years</a:t>
            </a:r>
            <a:endParaRPr sz="1000">
              <a:solidFill>
                <a:schemeClr val="dk1"/>
              </a:solidFill>
            </a:endParaRPr>
          </a:p>
          <a:p>
            <a:pPr indent="-292100" lvl="1" marL="914400" rtl="0" algn="just">
              <a:spcBef>
                <a:spcPts val="0"/>
              </a:spcBef>
              <a:spcAft>
                <a:spcPts val="0"/>
              </a:spcAft>
              <a:buClr>
                <a:schemeClr val="dk1"/>
              </a:buClr>
              <a:buSzPts val="1000"/>
              <a:buChar char="○"/>
            </a:pPr>
            <a:r>
              <a:rPr b="1" lang="en-US" sz="1000">
                <a:solidFill>
                  <a:schemeClr val="dk1"/>
                </a:solidFill>
              </a:rPr>
              <a:t>Three</a:t>
            </a:r>
            <a:r>
              <a:rPr lang="en-US" sz="1000">
                <a:solidFill>
                  <a:schemeClr val="dk1"/>
                </a:solidFill>
              </a:rPr>
              <a:t> LEAP summer visitations to NCAR with SOARS Integration.</a:t>
            </a:r>
            <a:endParaRPr sz="1000">
              <a:solidFill>
                <a:schemeClr val="dk1"/>
              </a:solidFill>
            </a:endParaRPr>
          </a:p>
          <a:p>
            <a:pPr indent="-292100" lvl="1" marL="914400" rtl="0" algn="just">
              <a:spcBef>
                <a:spcPts val="0"/>
              </a:spcBef>
              <a:spcAft>
                <a:spcPts val="0"/>
              </a:spcAft>
              <a:buClr>
                <a:schemeClr val="dk1"/>
              </a:buClr>
              <a:buSzPts val="1000"/>
              <a:buChar char="○"/>
            </a:pPr>
            <a:r>
              <a:rPr lang="en-US" sz="1000">
                <a:solidFill>
                  <a:schemeClr val="dk1"/>
                </a:solidFill>
              </a:rPr>
              <a:t>Engage </a:t>
            </a:r>
            <a:r>
              <a:rPr b="1" lang="en-US" sz="1000">
                <a:solidFill>
                  <a:schemeClr val="dk1"/>
                </a:solidFill>
              </a:rPr>
              <a:t>&gt; 15</a:t>
            </a:r>
            <a:r>
              <a:rPr lang="en-US" sz="1000">
                <a:solidFill>
                  <a:schemeClr val="dk1"/>
                </a:solidFill>
              </a:rPr>
              <a:t> of returning SOARS protégés in LEAP’s summer workshop over three years at NCAR.</a:t>
            </a:r>
            <a:endParaRPr sz="1000">
              <a:solidFill>
                <a:schemeClr val="dk1"/>
              </a:solidFill>
            </a:endParaRPr>
          </a:p>
          <a:p>
            <a:pPr indent="-292100" lvl="1" marL="914400" rtl="0" algn="just">
              <a:spcBef>
                <a:spcPts val="0"/>
              </a:spcBef>
              <a:spcAft>
                <a:spcPts val="0"/>
              </a:spcAft>
              <a:buClr>
                <a:schemeClr val="dk1"/>
              </a:buClr>
              <a:buSzPts val="1000"/>
              <a:buChar char="○"/>
            </a:pPr>
            <a:r>
              <a:rPr b="1" lang="en-US" sz="1000">
                <a:solidFill>
                  <a:schemeClr val="dk1"/>
                </a:solidFill>
              </a:rPr>
              <a:t>&gt; 2</a:t>
            </a:r>
            <a:r>
              <a:rPr lang="en-US" sz="1000">
                <a:solidFill>
                  <a:schemeClr val="dk1"/>
                </a:solidFill>
              </a:rPr>
              <a:t> SOARS protégés mentored by LEAP researchers over three years.</a:t>
            </a:r>
            <a:endParaRPr sz="1000">
              <a:solidFill>
                <a:schemeClr val="dk1"/>
              </a:solidFill>
            </a:endParaRPr>
          </a:p>
          <a:p>
            <a:pPr indent="-292100" lvl="1" marL="914400" rtl="0" algn="just">
              <a:spcBef>
                <a:spcPts val="0"/>
              </a:spcBef>
              <a:spcAft>
                <a:spcPts val="0"/>
              </a:spcAft>
              <a:buClr>
                <a:schemeClr val="dk1"/>
              </a:buClr>
              <a:buSzPts val="1000"/>
              <a:buChar char="○"/>
            </a:pPr>
            <a:r>
              <a:rPr b="1" lang="en-US" sz="1000">
                <a:solidFill>
                  <a:schemeClr val="dk1"/>
                </a:solidFill>
              </a:rPr>
              <a:t>&gt; 2</a:t>
            </a:r>
            <a:r>
              <a:rPr lang="en-US" sz="1000">
                <a:solidFill>
                  <a:schemeClr val="dk1"/>
                </a:solidFill>
              </a:rPr>
              <a:t> returning SOARS protégé participates in LEAP summer research internship program over three years.</a:t>
            </a:r>
            <a:endParaRPr sz="1000">
              <a:solidFill>
                <a:schemeClr val="dk1"/>
              </a:solidFill>
            </a:endParaRPr>
          </a:p>
          <a:p>
            <a:pPr indent="-292100" lvl="1" marL="914400" rtl="0" algn="just">
              <a:spcBef>
                <a:spcPts val="0"/>
              </a:spcBef>
              <a:spcAft>
                <a:spcPts val="0"/>
              </a:spcAft>
              <a:buClr>
                <a:schemeClr val="dk1"/>
              </a:buClr>
              <a:buSzPts val="1000"/>
              <a:buChar char="○"/>
            </a:pPr>
            <a:r>
              <a:rPr b="1" lang="en-US" sz="1000">
                <a:solidFill>
                  <a:schemeClr val="dk1"/>
                </a:solidFill>
              </a:rPr>
              <a:t>Three</a:t>
            </a:r>
            <a:r>
              <a:rPr lang="en-US" sz="1000">
                <a:solidFill>
                  <a:schemeClr val="dk1"/>
                </a:solidFill>
              </a:rPr>
              <a:t> Bridge-to-PhD scholars will have been supported by LEAP and will have settled PhD positions after their Bridge (typically lasts two years) with an acceptance rate above standard </a:t>
            </a:r>
            <a:r>
              <a:rPr b="1" lang="en-US" sz="1000">
                <a:solidFill>
                  <a:schemeClr val="dk1"/>
                </a:solidFill>
              </a:rPr>
              <a:t>&gt; 66%</a:t>
            </a:r>
            <a:r>
              <a:rPr lang="en-US" sz="1000">
                <a:solidFill>
                  <a:schemeClr val="dk1"/>
                </a:solidFill>
              </a:rPr>
              <a:t>.</a:t>
            </a:r>
            <a:endParaRPr sz="1000">
              <a:solidFill>
                <a:schemeClr val="dk1"/>
              </a:solidFill>
            </a:endParaRPr>
          </a:p>
          <a:p>
            <a:pPr indent="-292100" lvl="1" marL="914400" rtl="0" algn="just">
              <a:spcBef>
                <a:spcPts val="0"/>
              </a:spcBef>
              <a:spcAft>
                <a:spcPts val="0"/>
              </a:spcAft>
              <a:buClr>
                <a:schemeClr val="dk1"/>
              </a:buClr>
              <a:buSzPts val="1000"/>
              <a:buChar char="○"/>
            </a:pPr>
            <a:r>
              <a:rPr lang="en-US" sz="1000">
                <a:solidFill>
                  <a:schemeClr val="dk1"/>
                </a:solidFill>
              </a:rPr>
              <a:t>Up to </a:t>
            </a:r>
            <a:r>
              <a:rPr b="1" lang="en-US" sz="1000">
                <a:solidFill>
                  <a:schemeClr val="dk1"/>
                </a:solidFill>
              </a:rPr>
              <a:t>15</a:t>
            </a:r>
            <a:r>
              <a:rPr lang="en-US" sz="1000">
                <a:solidFill>
                  <a:schemeClr val="dk1"/>
                </a:solidFill>
              </a:rPr>
              <a:t> (three cohorts of five) students though the National Society of Black Engineers participating in LEAP certificate courses.</a:t>
            </a:r>
            <a:endParaRPr sz="1000">
              <a:solidFill>
                <a:schemeClr val="dk1"/>
              </a:solidFill>
            </a:endParaRPr>
          </a:p>
          <a:p>
            <a:pPr indent="-292100" lvl="0" marL="457200" rtl="0" algn="just">
              <a:spcBef>
                <a:spcPts val="0"/>
              </a:spcBef>
              <a:spcAft>
                <a:spcPts val="0"/>
              </a:spcAft>
              <a:buClr>
                <a:schemeClr val="dk1"/>
              </a:buClr>
              <a:buSzPts val="1000"/>
              <a:buChar char="●"/>
            </a:pPr>
            <a:r>
              <a:rPr i="1" lang="en-US" sz="1000">
                <a:solidFill>
                  <a:schemeClr val="dk1"/>
                </a:solidFill>
              </a:rPr>
              <a:t>Broader faculty interest</a:t>
            </a:r>
            <a:r>
              <a:rPr lang="en-US" sz="1000">
                <a:solidFill>
                  <a:schemeClr val="dk1"/>
                </a:solidFill>
              </a:rPr>
              <a:t>: we will have witnessed strong interest from Faculty and Trainees in LEAP’s education programs</a:t>
            </a:r>
            <a:endParaRPr sz="1000">
              <a:solidFill>
                <a:schemeClr val="dk1"/>
              </a:solidFill>
            </a:endParaRPr>
          </a:p>
          <a:p>
            <a:pPr indent="-292100" lvl="1" marL="914400" rtl="0" algn="just">
              <a:spcBef>
                <a:spcPts val="0"/>
              </a:spcBef>
              <a:spcAft>
                <a:spcPts val="0"/>
              </a:spcAft>
              <a:buClr>
                <a:schemeClr val="dk1"/>
              </a:buClr>
              <a:buSzPts val="1000"/>
              <a:buChar char="○"/>
            </a:pPr>
            <a:r>
              <a:rPr b="1" lang="en-US" sz="1000">
                <a:solidFill>
                  <a:schemeClr val="dk1"/>
                </a:solidFill>
              </a:rPr>
              <a:t>&gt; 10</a:t>
            </a:r>
            <a:r>
              <a:rPr lang="en-US" sz="1000">
                <a:solidFill>
                  <a:schemeClr val="dk1"/>
                </a:solidFill>
              </a:rPr>
              <a:t> faculty members participate in LEAP curriculum.</a:t>
            </a:r>
            <a:endParaRPr sz="1000">
              <a:solidFill>
                <a:schemeClr val="dk1"/>
              </a:solidFill>
            </a:endParaRPr>
          </a:p>
          <a:p>
            <a:pPr indent="-292100" lvl="1" marL="914400" rtl="0" algn="just">
              <a:spcBef>
                <a:spcPts val="0"/>
              </a:spcBef>
              <a:spcAft>
                <a:spcPts val="0"/>
              </a:spcAft>
              <a:buClr>
                <a:schemeClr val="dk1"/>
              </a:buClr>
              <a:buSzPts val="1000"/>
              <a:buChar char="○"/>
            </a:pPr>
            <a:r>
              <a:rPr b="1" lang="en-US" sz="1000">
                <a:solidFill>
                  <a:schemeClr val="dk1"/>
                </a:solidFill>
              </a:rPr>
              <a:t>&gt; 20</a:t>
            </a:r>
            <a:r>
              <a:rPr lang="en-US" sz="1000">
                <a:solidFill>
                  <a:schemeClr val="dk1"/>
                </a:solidFill>
              </a:rPr>
              <a:t> faculty members participate in LEAP “train the trainer” workshops</a:t>
            </a:r>
            <a:endParaRPr sz="1000">
              <a:solidFill>
                <a:schemeClr val="dk1"/>
              </a:solidFill>
            </a:endParaRPr>
          </a:p>
          <a:p>
            <a:pPr indent="-292100" lvl="1" marL="914400" rtl="0" algn="just">
              <a:spcBef>
                <a:spcPts val="0"/>
              </a:spcBef>
              <a:spcAft>
                <a:spcPts val="0"/>
              </a:spcAft>
              <a:buClr>
                <a:schemeClr val="dk1"/>
              </a:buClr>
              <a:buSzPts val="1000"/>
              <a:buChar char="○"/>
            </a:pPr>
            <a:r>
              <a:rPr b="1" lang="en-US" sz="1000">
                <a:solidFill>
                  <a:schemeClr val="dk1"/>
                </a:solidFill>
              </a:rPr>
              <a:t>&gt; 20</a:t>
            </a:r>
            <a:r>
              <a:rPr lang="en-US" sz="1000">
                <a:solidFill>
                  <a:schemeClr val="dk1"/>
                </a:solidFill>
              </a:rPr>
              <a:t> faculty members actively mentor research trainees through LEAP fellowships, postdocs and summer internships.</a:t>
            </a:r>
            <a:endParaRPr/>
          </a:p>
        </p:txBody>
      </p:sp>
      <p:sp>
        <p:nvSpPr>
          <p:cNvPr id="322" name="Google Shape;322;g9a4c3edd12_3_2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9a4c3edd12_2_1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2100" lvl="0" marL="457200" rtl="0" algn="just">
              <a:spcBef>
                <a:spcPts val="0"/>
              </a:spcBef>
              <a:spcAft>
                <a:spcPts val="0"/>
              </a:spcAft>
              <a:buClr>
                <a:srgbClr val="0C343D"/>
              </a:buClr>
              <a:buSzPts val="1000"/>
              <a:buChar char="●"/>
            </a:pPr>
            <a:r>
              <a:rPr b="1" lang="en-US" sz="1000">
                <a:solidFill>
                  <a:srgbClr val="0C343D"/>
                </a:solidFill>
              </a:rPr>
              <a:t>DEI and Broadening Participation</a:t>
            </a:r>
            <a:r>
              <a:rPr lang="en-US" sz="1000">
                <a:solidFill>
                  <a:srgbClr val="0C343D"/>
                </a:solidFill>
              </a:rPr>
              <a:t>:</a:t>
            </a:r>
            <a:endParaRPr sz="1000">
              <a:solidFill>
                <a:srgbClr val="0C343D"/>
              </a:solidFill>
            </a:endParaRPr>
          </a:p>
          <a:p>
            <a:pPr indent="-292100" lvl="1" marL="914400" rtl="0" algn="just">
              <a:spcBef>
                <a:spcPts val="0"/>
              </a:spcBef>
              <a:spcAft>
                <a:spcPts val="0"/>
              </a:spcAft>
              <a:buClr>
                <a:schemeClr val="dk1"/>
              </a:buClr>
              <a:buSzPts val="1000"/>
              <a:buChar char="○"/>
            </a:pPr>
            <a:r>
              <a:rPr lang="en-US" sz="1000">
                <a:solidFill>
                  <a:schemeClr val="dk1"/>
                </a:solidFill>
              </a:rPr>
              <a:t>DEI strategy overview, empirically grounded recommendations regarding recruitment and STEM DEI strategies will have been disseminated in the form of 3 annual reports, two major academic publications (e.g. Science and Harvard Business Review, Harvard Data Science Review) and presentation or workshop at a two major STEM conferences (e.g. NeurIPS, Joint Statistical Meetings, Academic Data Science Alliance, American Geophysical Union)</a:t>
            </a:r>
            <a:endParaRPr sz="1000">
              <a:solidFill>
                <a:schemeClr val="dk1"/>
              </a:solidFill>
            </a:endParaRPr>
          </a:p>
          <a:p>
            <a:pPr indent="-292100" lvl="1" marL="914400" rtl="0" algn="just">
              <a:spcBef>
                <a:spcPts val="0"/>
              </a:spcBef>
              <a:spcAft>
                <a:spcPts val="0"/>
              </a:spcAft>
              <a:buClr>
                <a:schemeClr val="dk1"/>
              </a:buClr>
              <a:buSzPts val="1000"/>
              <a:buChar char="○"/>
            </a:pPr>
            <a:r>
              <a:rPr lang="en-US" sz="1000">
                <a:solidFill>
                  <a:schemeClr val="dk1"/>
                </a:solidFill>
              </a:rPr>
              <a:t>The Inclusive Science Module based on formal annual assessments of the LEAP DEI strategy will be made publicly available online and promoted as part of other dissemination activities (e.g. publication, conferences, workshops)</a:t>
            </a:r>
            <a:endParaRPr sz="1000">
              <a:solidFill>
                <a:schemeClr val="dk1"/>
              </a:solidFill>
            </a:endParaRPr>
          </a:p>
          <a:p>
            <a:pPr indent="-292100" lvl="1" marL="914400" rtl="0" algn="just">
              <a:spcBef>
                <a:spcPts val="0"/>
              </a:spcBef>
              <a:spcAft>
                <a:spcPts val="0"/>
              </a:spcAft>
              <a:buClr>
                <a:schemeClr val="dk1"/>
              </a:buClr>
              <a:buSzPts val="1000"/>
              <a:buChar char="○"/>
            </a:pPr>
            <a:r>
              <a:rPr lang="en-US" sz="1000">
                <a:solidFill>
                  <a:schemeClr val="dk1"/>
                </a:solidFill>
              </a:rPr>
              <a:t>We will have co-hosted the first of two AI4EARTH conferences with Microsoft with over 300 attendees (this may expand if virtual) including broad participation from our educational program participants. </a:t>
            </a:r>
            <a:endParaRPr sz="1000">
              <a:solidFill>
                <a:schemeClr val="dk1"/>
              </a:solidFill>
            </a:endParaRPr>
          </a:p>
          <a:p>
            <a:pPr indent="-292100" lvl="1" marL="914400" rtl="0" algn="just">
              <a:spcBef>
                <a:spcPts val="0"/>
              </a:spcBef>
              <a:spcAft>
                <a:spcPts val="0"/>
              </a:spcAft>
              <a:buClr>
                <a:schemeClr val="dk1"/>
              </a:buClr>
              <a:buSzPts val="1000"/>
              <a:buChar char="○"/>
            </a:pPr>
            <a:r>
              <a:rPr lang="en-US" sz="1000">
                <a:solidFill>
                  <a:schemeClr val="dk1"/>
                </a:solidFill>
              </a:rPr>
              <a:t>Two community based public organizations (e.g. NYC Office of the Mayor, Trust for Governors Island) will be trained, will provide user feedback, and will be utilizing LEAPangeo data and computing to support their distinct missions. </a:t>
            </a:r>
            <a:endParaRPr sz="1000">
              <a:solidFill>
                <a:schemeClr val="dk1"/>
              </a:solidFill>
            </a:endParaRPr>
          </a:p>
          <a:p>
            <a:pPr indent="0" lvl="0" marL="2286000" rtl="0" algn="just">
              <a:spcBef>
                <a:spcPts val="0"/>
              </a:spcBef>
              <a:spcAft>
                <a:spcPts val="0"/>
              </a:spcAft>
              <a:buClr>
                <a:schemeClr val="dk1"/>
              </a:buClr>
              <a:buSzPts val="1100"/>
              <a:buFont typeface="Arial"/>
              <a:buNone/>
            </a:pPr>
            <a:r>
              <a:t/>
            </a:r>
            <a:endParaRPr sz="1000">
              <a:solidFill>
                <a:schemeClr val="dk1"/>
              </a:solidFill>
            </a:endParaRPr>
          </a:p>
          <a:p>
            <a:pPr indent="0" lvl="0" marL="0" rtl="0" algn="just">
              <a:spcBef>
                <a:spcPts val="0"/>
              </a:spcBef>
              <a:spcAft>
                <a:spcPts val="0"/>
              </a:spcAft>
              <a:buNone/>
            </a:pPr>
            <a:r>
              <a:t/>
            </a:r>
            <a:endParaRPr/>
          </a:p>
        </p:txBody>
      </p:sp>
      <p:sp>
        <p:nvSpPr>
          <p:cNvPr id="329" name="Google Shape;329;g9a4c3edd12_2_1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9a4c3edd12_2_1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2100" lvl="0" marL="457200" rtl="0" algn="just">
              <a:spcBef>
                <a:spcPts val="0"/>
              </a:spcBef>
              <a:spcAft>
                <a:spcPts val="0"/>
              </a:spcAft>
              <a:buClr>
                <a:srgbClr val="0C343D"/>
              </a:buClr>
              <a:buSzPts val="1000"/>
              <a:buChar char="●"/>
            </a:pPr>
            <a:r>
              <a:rPr b="1" lang="en-US" sz="1000">
                <a:solidFill>
                  <a:srgbClr val="0C343D"/>
                </a:solidFill>
              </a:rPr>
              <a:t>Corporate Engagement</a:t>
            </a:r>
            <a:endParaRPr sz="1000">
              <a:solidFill>
                <a:srgbClr val="0C343D"/>
              </a:solidFill>
            </a:endParaRPr>
          </a:p>
          <a:p>
            <a:pPr indent="-292100" lvl="1" marL="914400" rtl="0" algn="just">
              <a:spcBef>
                <a:spcPts val="0"/>
              </a:spcBef>
              <a:spcAft>
                <a:spcPts val="0"/>
              </a:spcAft>
              <a:buClr>
                <a:schemeClr val="dk1"/>
              </a:buClr>
              <a:buSzPts val="1000"/>
              <a:buChar char="○"/>
            </a:pPr>
            <a:r>
              <a:rPr lang="en-US" sz="1000">
                <a:solidFill>
                  <a:schemeClr val="dk1"/>
                </a:solidFill>
              </a:rPr>
              <a:t>1,000+ corporations sent annual corporate engagement survey to ask for information on what is useful to them and to disseminate information about the knowledge outputs currently available from LEAP</a:t>
            </a:r>
            <a:endParaRPr sz="1000">
              <a:solidFill>
                <a:schemeClr val="dk1"/>
              </a:solidFill>
            </a:endParaRPr>
          </a:p>
          <a:p>
            <a:pPr indent="-292100" lvl="1" marL="914400" rtl="0" algn="just">
              <a:spcBef>
                <a:spcPts val="0"/>
              </a:spcBef>
              <a:spcAft>
                <a:spcPts val="0"/>
              </a:spcAft>
              <a:buClr>
                <a:schemeClr val="dk1"/>
              </a:buClr>
              <a:buSzPts val="1000"/>
              <a:buChar char="○"/>
            </a:pPr>
            <a:r>
              <a:rPr lang="en-US" sz="1000">
                <a:solidFill>
                  <a:schemeClr val="dk1"/>
                </a:solidFill>
              </a:rPr>
              <a:t>Feedback gathered from 100+ corporations regarding data and informational needs/preferences (via annual surveys, feedback from website portal, in addition to partner organization engagement)</a:t>
            </a:r>
            <a:endParaRPr sz="1000">
              <a:solidFill>
                <a:schemeClr val="dk1"/>
              </a:solidFill>
            </a:endParaRPr>
          </a:p>
          <a:p>
            <a:pPr indent="-292100" lvl="1" marL="914400" rtl="0" algn="just">
              <a:spcBef>
                <a:spcPts val="0"/>
              </a:spcBef>
              <a:spcAft>
                <a:spcPts val="0"/>
              </a:spcAft>
              <a:buClr>
                <a:schemeClr val="dk1"/>
              </a:buClr>
              <a:buSzPts val="1000"/>
              <a:buChar char="○"/>
            </a:pPr>
            <a:r>
              <a:rPr lang="en-US" sz="1000">
                <a:solidFill>
                  <a:schemeClr val="dk1"/>
                </a:solidFill>
              </a:rPr>
              <a:t>Active use of the LEAP portal by 30+ corporations/ entrepreneurs/ organizations </a:t>
            </a:r>
            <a:endParaRPr sz="1000">
              <a:solidFill>
                <a:schemeClr val="dk1"/>
              </a:solidFill>
            </a:endParaRPr>
          </a:p>
          <a:p>
            <a:pPr indent="0" lvl="0" marL="0" rtl="0" algn="l">
              <a:lnSpc>
                <a:spcPct val="100000"/>
              </a:lnSpc>
              <a:spcBef>
                <a:spcPts val="0"/>
              </a:spcBef>
              <a:spcAft>
                <a:spcPts val="0"/>
              </a:spcAft>
              <a:buSzPts val="1100"/>
              <a:buNone/>
            </a:pPr>
            <a:r>
              <a:t/>
            </a:r>
            <a:endParaRPr/>
          </a:p>
        </p:txBody>
      </p:sp>
      <p:sp>
        <p:nvSpPr>
          <p:cNvPr id="336" name="Google Shape;336;g9a4c3edd12_2_1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9a4c3edd12_2_1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2100" lvl="0" marL="457200" rtl="0" algn="just">
              <a:spcBef>
                <a:spcPts val="0"/>
              </a:spcBef>
              <a:spcAft>
                <a:spcPts val="0"/>
              </a:spcAft>
              <a:buClr>
                <a:srgbClr val="0C343D"/>
              </a:buClr>
              <a:buSzPts val="1000"/>
              <a:buChar char="●"/>
            </a:pPr>
            <a:r>
              <a:rPr b="1" lang="en-US" sz="1000">
                <a:solidFill>
                  <a:srgbClr val="0C343D"/>
                </a:solidFill>
              </a:rPr>
              <a:t>Public and Media Engagement</a:t>
            </a:r>
            <a:endParaRPr b="1" sz="1000">
              <a:solidFill>
                <a:srgbClr val="0C343D"/>
              </a:solidFill>
            </a:endParaRPr>
          </a:p>
          <a:p>
            <a:pPr indent="-292100" lvl="1" marL="914400" rtl="0" algn="just">
              <a:spcBef>
                <a:spcPts val="0"/>
              </a:spcBef>
              <a:spcAft>
                <a:spcPts val="0"/>
              </a:spcAft>
              <a:buClr>
                <a:schemeClr val="dk1"/>
              </a:buClr>
              <a:buSzPts val="1000"/>
              <a:buChar char="○"/>
            </a:pPr>
            <a:r>
              <a:rPr lang="en-US" sz="1000">
                <a:solidFill>
                  <a:schemeClr val="dk1"/>
                </a:solidFill>
              </a:rPr>
              <a:t>Building on our early co-production work with Climate Central, Earth Journalism Network and other partners, by year 3 LEAP will have an active interface (web-based) through which news media (and civil society organizations) trying to identify and cut exposure and vulnerability to climate-related hazards are actively drawing on LEAP’s emerging 10-40-year climate projections. We anticipate at least a dozen references in year 3, with LEAP output referenced in maps, reports, news stories and web features pursuing climate resilience and adaptation capacity.</a:t>
            </a:r>
            <a:endParaRPr sz="1000">
              <a:solidFill>
                <a:schemeClr val="dk1"/>
              </a:solidFill>
            </a:endParaRPr>
          </a:p>
          <a:p>
            <a:pPr indent="-292100" lvl="1" marL="914400" rtl="0" algn="just">
              <a:spcBef>
                <a:spcPts val="0"/>
              </a:spcBef>
              <a:spcAft>
                <a:spcPts val="0"/>
              </a:spcAft>
              <a:buClr>
                <a:schemeClr val="dk1"/>
              </a:buClr>
              <a:buSzPts val="1000"/>
              <a:buChar char="○"/>
            </a:pPr>
            <a:r>
              <a:rPr lang="en-US" sz="1000">
                <a:solidFill>
                  <a:schemeClr val="dk1"/>
                </a:solidFill>
              </a:rPr>
              <a:t>By year 3 we will host an online conference (with at least 1,000 “attending” - in line with Sustain What segments which are getting several thousands viewers per episode) targeting climate-focused media, students and community organizations and featuring the insights and output on climate-data science of at least 20 LEAP Storytellers in Residence, Journalism Fellows and Translate-a-thon participants from years 1 and 2.</a:t>
            </a:r>
            <a:endParaRPr sz="1000">
              <a:solidFill>
                <a:schemeClr val="dk1"/>
              </a:solidFill>
            </a:endParaRPr>
          </a:p>
          <a:p>
            <a:pPr indent="-292100" lvl="1" marL="914400" rtl="0" algn="just">
              <a:spcBef>
                <a:spcPts val="0"/>
              </a:spcBef>
              <a:spcAft>
                <a:spcPts val="0"/>
              </a:spcAft>
              <a:buClr>
                <a:schemeClr val="dk1"/>
              </a:buClr>
              <a:buSzPts val="1000"/>
              <a:buChar char="○"/>
            </a:pPr>
            <a:r>
              <a:rPr lang="en-US" sz="1000">
                <a:solidFill>
                  <a:schemeClr val="dk1"/>
                </a:solidFill>
              </a:rPr>
              <a:t>Through sustained outreach to, and engagement with, data-focused environmental journalists, at least one major news feature story or series (e.g. Science Magazine, NYT) on LEAP’s climate-data science innovations will provide a compelling overview of the project’s genesis and impacts.</a:t>
            </a:r>
            <a:endParaRPr sz="1000">
              <a:solidFill>
                <a:schemeClr val="dk1"/>
              </a:solidFill>
            </a:endParaRPr>
          </a:p>
          <a:p>
            <a:pPr indent="-292100" lvl="1" marL="914400" rtl="0" algn="just">
              <a:spcBef>
                <a:spcPts val="0"/>
              </a:spcBef>
              <a:spcAft>
                <a:spcPts val="0"/>
              </a:spcAft>
              <a:buClr>
                <a:schemeClr val="dk1"/>
              </a:buClr>
              <a:buSzPts val="1000"/>
              <a:buChar char="○"/>
            </a:pPr>
            <a:r>
              <a:rPr lang="en-US" sz="1000">
                <a:solidFill>
                  <a:schemeClr val="dk1"/>
                </a:solidFill>
              </a:rPr>
              <a:t>A video series will be posted showing the genesis and learnings of LEAP, built around highlights from LEAP-focused Earth Institute webcasts and the various LEAP events.</a:t>
            </a:r>
            <a:endParaRPr>
              <a:solidFill>
                <a:schemeClr val="dk1"/>
              </a:solidFill>
            </a:endParaRPr>
          </a:p>
          <a:p>
            <a:pPr indent="0" lvl="0" marL="0" rtl="0" algn="l">
              <a:lnSpc>
                <a:spcPct val="100000"/>
              </a:lnSpc>
              <a:spcBef>
                <a:spcPts val="0"/>
              </a:spcBef>
              <a:spcAft>
                <a:spcPts val="0"/>
              </a:spcAft>
              <a:buSzPts val="1100"/>
              <a:buNone/>
            </a:pPr>
            <a:r>
              <a:t/>
            </a:r>
            <a:endParaRPr/>
          </a:p>
        </p:txBody>
      </p:sp>
      <p:sp>
        <p:nvSpPr>
          <p:cNvPr id="343" name="Google Shape;343;g9a4c3edd12_2_1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9a4c3edd12_2_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9a4c3edd12_2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9a4c3edd12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g9a4c3edd12_1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9a4c3edd12_1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4" name="Google Shape;104;g9a4c3edd12_1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9a4c3edd12_10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1" name="Google Shape;111;g9a4c3edd12_10_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9a4c3edd12_2_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9a4c3edd12_2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9aeaa8c50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g9aeaa8c501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9a4c3edd12_2_4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9a4c3edd12_2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 name="Shape 8"/>
        <p:cNvGrpSpPr/>
        <p:nvPr/>
      </p:nvGrpSpPr>
      <p:grpSpPr>
        <a:xfrm>
          <a:off x="0" y="0"/>
          <a:ext cx="0" cy="0"/>
          <a:chOff x="0" y="0"/>
          <a:chExt cx="0" cy="0"/>
        </a:xfrm>
      </p:grpSpPr>
      <p:pic>
        <p:nvPicPr>
          <p:cNvPr id="9" name="Google Shape;9;p5"/>
          <p:cNvPicPr preferRelativeResize="0"/>
          <p:nvPr/>
        </p:nvPicPr>
        <p:blipFill rotWithShape="1">
          <a:blip r:embed="rId2">
            <a:alphaModFix/>
          </a:blip>
          <a:srcRect b="0" l="0" r="0" t="5804"/>
          <a:stretch/>
        </p:blipFill>
        <p:spPr>
          <a:xfrm>
            <a:off x="0" y="9236"/>
            <a:ext cx="12268200" cy="6848764"/>
          </a:xfrm>
          <a:prstGeom prst="rect">
            <a:avLst/>
          </a:prstGeom>
          <a:noFill/>
          <a:ln>
            <a:noFill/>
          </a:ln>
        </p:spPr>
      </p:pic>
      <p:sp>
        <p:nvSpPr>
          <p:cNvPr id="10" name="Google Shape;10;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1B285E"/>
              </a:buClr>
              <a:buSzPts val="5400"/>
              <a:buFont typeface="Verdana"/>
              <a:buNone/>
              <a:defRPr b="0" sz="5400">
                <a:solidFill>
                  <a:srgbClr val="1B285E"/>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 name="Google Shape;11;p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vl1pPr>
            <a:lvl2pPr indent="-381000" lvl="1" marL="914400" algn="l">
              <a:lnSpc>
                <a:spcPct val="90000"/>
              </a:lnSpc>
              <a:spcBef>
                <a:spcPts val="500"/>
              </a:spcBef>
              <a:spcAft>
                <a:spcPts val="0"/>
              </a:spcAft>
              <a:buClr>
                <a:schemeClr val="dk1"/>
              </a:buClr>
              <a:buSzPts val="2400"/>
              <a:buChar char="•"/>
              <a:defRPr/>
            </a:lvl2pPr>
            <a:lvl3pPr indent="-355600" lvl="2" marL="1371600" algn="l">
              <a:lnSpc>
                <a:spcPct val="90000"/>
              </a:lnSpc>
              <a:spcBef>
                <a:spcPts val="500"/>
              </a:spcBef>
              <a:spcAft>
                <a:spcPts val="0"/>
              </a:spcAft>
              <a:buClr>
                <a:schemeClr val="dk1"/>
              </a:buClr>
              <a:buSzPts val="20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1" name="Shape 61"/>
        <p:cNvGrpSpPr/>
        <p:nvPr/>
      </p:nvGrpSpPr>
      <p:grpSpPr>
        <a:xfrm>
          <a:off x="0" y="0"/>
          <a:ext cx="0" cy="0"/>
          <a:chOff x="0" y="0"/>
          <a:chExt cx="0" cy="0"/>
        </a:xfrm>
      </p:grpSpPr>
      <p:sp>
        <p:nvSpPr>
          <p:cNvPr id="62" name="Google Shape;62;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4" name="Google Shape;64;p14"/>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5" name="Google Shape;65;p14"/>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6" name="Google Shape;66;p14"/>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67" name="Shape 67"/>
        <p:cNvGrpSpPr/>
        <p:nvPr/>
      </p:nvGrpSpPr>
      <p:grpSpPr>
        <a:xfrm>
          <a:off x="0" y="0"/>
          <a:ext cx="0" cy="0"/>
          <a:chOff x="0" y="0"/>
          <a:chExt cx="0" cy="0"/>
        </a:xfrm>
      </p:grpSpPr>
      <p:sp>
        <p:nvSpPr>
          <p:cNvPr id="68" name="Google Shape;68;p1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1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0" name="Google Shape;70;p15"/>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1" name="Google Shape;71;p15"/>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2" name="Google Shape;72;p15"/>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JECT 2">
  <p:cSld name="OBJECT 2">
    <p:spTree>
      <p:nvGrpSpPr>
        <p:cNvPr id="73" name="Shape 73"/>
        <p:cNvGrpSpPr/>
        <p:nvPr/>
      </p:nvGrpSpPr>
      <p:grpSpPr>
        <a:xfrm>
          <a:off x="0" y="0"/>
          <a:ext cx="0" cy="0"/>
          <a:chOff x="0" y="0"/>
          <a:chExt cx="0" cy="0"/>
        </a:xfrm>
      </p:grpSpPr>
      <p:pic>
        <p:nvPicPr>
          <p:cNvPr id="74" name="Google Shape;74;g9a4c3edd12_3_92"/>
          <p:cNvPicPr preferRelativeResize="0"/>
          <p:nvPr/>
        </p:nvPicPr>
        <p:blipFill rotWithShape="1">
          <a:blip r:embed="rId2">
            <a:alphaModFix/>
          </a:blip>
          <a:srcRect b="0" l="0" r="0" t="5802"/>
          <a:stretch/>
        </p:blipFill>
        <p:spPr>
          <a:xfrm>
            <a:off x="0" y="9236"/>
            <a:ext cx="12268200" cy="6848763"/>
          </a:xfrm>
          <a:prstGeom prst="rect">
            <a:avLst/>
          </a:prstGeom>
          <a:noFill/>
          <a:ln>
            <a:noFill/>
          </a:ln>
        </p:spPr>
      </p:pic>
      <p:sp>
        <p:nvSpPr>
          <p:cNvPr id="75" name="Google Shape;75;g9a4c3edd12_3_92"/>
          <p:cNvSpPr txBox="1"/>
          <p:nvPr>
            <p:ph idx="1" type="body"/>
          </p:nvPr>
        </p:nvSpPr>
        <p:spPr>
          <a:xfrm>
            <a:off x="838200" y="1254369"/>
            <a:ext cx="10515600" cy="4922700"/>
          </a:xfrm>
          <a:prstGeom prst="rect">
            <a:avLst/>
          </a:prstGeom>
          <a:noFill/>
          <a:ln>
            <a:noFill/>
          </a:ln>
        </p:spPr>
        <p:txBody>
          <a:bodyPr anchorCtr="0" anchor="t" bIns="45700" lIns="91425" spcFirstLastPara="1" rIns="91425" wrap="square" tIns="45700">
            <a:noAutofit/>
          </a:bodyPr>
          <a:lstStyle>
            <a:lvl1pPr indent="-406400" lvl="0" marL="457200" rtl="0" algn="l">
              <a:lnSpc>
                <a:spcPct val="90000"/>
              </a:lnSpc>
              <a:spcBef>
                <a:spcPts val="1000"/>
              </a:spcBef>
              <a:spcAft>
                <a:spcPts val="0"/>
              </a:spcAft>
              <a:buClr>
                <a:schemeClr val="dk1"/>
              </a:buClr>
              <a:buSzPts val="2800"/>
              <a:buChar char="•"/>
              <a:defRPr sz="2400">
                <a:latin typeface="Arial Hebrew"/>
                <a:ea typeface="Arial Hebrew"/>
                <a:cs typeface="Arial Hebrew"/>
                <a:sym typeface="Arial Hebrew"/>
              </a:defRPr>
            </a:lvl1pPr>
            <a:lvl2pPr indent="-381000" lvl="1" marL="914400" rtl="0" algn="l">
              <a:lnSpc>
                <a:spcPct val="90000"/>
              </a:lnSpc>
              <a:spcBef>
                <a:spcPts val="500"/>
              </a:spcBef>
              <a:spcAft>
                <a:spcPts val="0"/>
              </a:spcAft>
              <a:buClr>
                <a:schemeClr val="dk1"/>
              </a:buClr>
              <a:buSzPts val="2400"/>
              <a:buChar char="•"/>
              <a:defRPr/>
            </a:lvl2pPr>
            <a:lvl3pPr indent="-355600" lvl="2" marL="1371600" rtl="0" algn="l">
              <a:lnSpc>
                <a:spcPct val="90000"/>
              </a:lnSpc>
              <a:spcBef>
                <a:spcPts val="500"/>
              </a:spcBef>
              <a:spcAft>
                <a:spcPts val="0"/>
              </a:spcAft>
              <a:buClr>
                <a:schemeClr val="dk1"/>
              </a:buClr>
              <a:buSzPts val="20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76" name="Google Shape;76;g9a4c3edd12_3_9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SzPts val="4400"/>
              <a:buNone/>
              <a:defRPr b="0" sz="5400">
                <a:solidFill>
                  <a:srgbClr val="1B285E"/>
                </a:solidFill>
                <a:latin typeface="Verdana"/>
                <a:ea typeface="Verdana"/>
                <a:cs typeface="Verdana"/>
                <a:sym typeface="Verdana"/>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7" name="Google Shape;77;g9a4c3edd12_3_92"/>
          <p:cNvSpPr txBox="1"/>
          <p:nvPr>
            <p:ph idx="12" type="sldNum"/>
          </p:nvPr>
        </p:nvSpPr>
        <p:spPr>
          <a:xfrm>
            <a:off x="110413" y="6412333"/>
            <a:ext cx="2743200" cy="3651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 name="Shape 12"/>
        <p:cNvGrpSpPr/>
        <p:nvPr/>
      </p:nvGrpSpPr>
      <p:grpSpPr>
        <a:xfrm>
          <a:off x="0" y="0"/>
          <a:ext cx="0" cy="0"/>
          <a:chOff x="0" y="0"/>
          <a:chExt cx="0" cy="0"/>
        </a:xfrm>
      </p:grpSpPr>
      <p:pic>
        <p:nvPicPr>
          <p:cNvPr id="13" name="Google Shape;13;p6"/>
          <p:cNvPicPr preferRelativeResize="0"/>
          <p:nvPr/>
        </p:nvPicPr>
        <p:blipFill rotWithShape="1">
          <a:blip r:embed="rId2">
            <a:alphaModFix/>
          </a:blip>
          <a:srcRect b="4510" l="0" r="0" t="0"/>
          <a:stretch/>
        </p:blipFill>
        <p:spPr>
          <a:xfrm>
            <a:off x="0" y="0"/>
            <a:ext cx="12192000" cy="6899564"/>
          </a:xfrm>
          <a:prstGeom prst="rect">
            <a:avLst/>
          </a:prstGeom>
          <a:noFill/>
          <a:ln>
            <a:noFill/>
          </a:ln>
        </p:spPr>
      </p:pic>
      <p:sp>
        <p:nvSpPr>
          <p:cNvPr id="14" name="Google Shape;14;p6"/>
          <p:cNvSpPr txBox="1"/>
          <p:nvPr>
            <p:ph type="ctrTitle"/>
          </p:nvPr>
        </p:nvSpPr>
        <p:spPr>
          <a:xfrm>
            <a:off x="7389091" y="1935163"/>
            <a:ext cx="4525818" cy="2387600"/>
          </a:xfrm>
          <a:prstGeom prst="rect">
            <a:avLst/>
          </a:prstGeom>
          <a:noFill/>
          <a:ln>
            <a:noFill/>
          </a:ln>
        </p:spPr>
        <p:txBody>
          <a:bodyPr anchorCtr="0" anchor="b" bIns="45700" lIns="91425" spcFirstLastPara="1" rIns="91425" wrap="square" tIns="45700">
            <a:normAutofit/>
          </a:bodyPr>
          <a:lstStyle>
            <a:lvl1pPr lvl="0" algn="r">
              <a:lnSpc>
                <a:spcPct val="90000"/>
              </a:lnSpc>
              <a:spcBef>
                <a:spcPts val="0"/>
              </a:spcBef>
              <a:spcAft>
                <a:spcPts val="0"/>
              </a:spcAft>
              <a:buClr>
                <a:srgbClr val="1B285E"/>
              </a:buClr>
              <a:buSzPts val="5400"/>
              <a:buFont typeface="Verdana"/>
              <a:buNone/>
              <a:defRPr sz="5400">
                <a:solidFill>
                  <a:srgbClr val="1B285E"/>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 name="Google Shape;15;p6"/>
          <p:cNvSpPr txBox="1"/>
          <p:nvPr>
            <p:ph idx="1" type="subTitle"/>
          </p:nvPr>
        </p:nvSpPr>
        <p:spPr>
          <a:xfrm>
            <a:off x="5781964" y="4479491"/>
            <a:ext cx="6132945" cy="1655762"/>
          </a:xfrm>
          <a:prstGeom prst="rect">
            <a:avLst/>
          </a:prstGeom>
          <a:noFill/>
          <a:ln>
            <a:noFill/>
          </a:ln>
        </p:spPr>
        <p:txBody>
          <a:bodyPr anchorCtr="0" anchor="t" bIns="45700" lIns="91425" spcFirstLastPara="1" rIns="91425" wrap="square" tIns="45700">
            <a:normAutofit/>
          </a:bodyPr>
          <a:lstStyle>
            <a:lvl1pPr lvl="0" algn="r">
              <a:lnSpc>
                <a:spcPct val="100000"/>
              </a:lnSpc>
              <a:spcBef>
                <a:spcPts val="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sp>
        <p:nvSpPr>
          <p:cNvPr id="17" name="Google Shape;17;p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9" name="Google Shape;19;p7"/>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0" name="Google Shape;20;p7"/>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1" name="Google Shape;21;p7"/>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800" u="none" cap="none" strike="noStrike">
                <a:solidFill>
                  <a:schemeClr val="dk1"/>
                </a:solidFill>
                <a:latin typeface="Calibri"/>
                <a:ea typeface="Calibri"/>
                <a:cs typeface="Calibri"/>
                <a:sym typeface="Calibri"/>
              </a:defRPr>
            </a:lvl1pPr>
            <a:lvl2pPr indent="0" lvl="1" marL="0" marR="0" rtl="0" algn="l">
              <a:spcBef>
                <a:spcPts val="0"/>
              </a:spcBef>
              <a:buNone/>
              <a:defRPr b="0" i="0" sz="1800" u="none" cap="none" strike="noStrike">
                <a:solidFill>
                  <a:schemeClr val="dk1"/>
                </a:solidFill>
                <a:latin typeface="Calibri"/>
                <a:ea typeface="Calibri"/>
                <a:cs typeface="Calibri"/>
                <a:sym typeface="Calibri"/>
              </a:defRPr>
            </a:lvl2pPr>
            <a:lvl3pPr indent="0" lvl="2" marL="0" marR="0" rtl="0" algn="l">
              <a:spcBef>
                <a:spcPts val="0"/>
              </a:spcBef>
              <a:buNone/>
              <a:defRPr b="0" i="0" sz="1800" u="none" cap="none" strike="noStrike">
                <a:solidFill>
                  <a:schemeClr val="dk1"/>
                </a:solidFill>
                <a:latin typeface="Calibri"/>
                <a:ea typeface="Calibri"/>
                <a:cs typeface="Calibri"/>
                <a:sym typeface="Calibri"/>
              </a:defRPr>
            </a:lvl3pPr>
            <a:lvl4pPr indent="0" lvl="3" marL="0" marR="0" rtl="0" algn="l">
              <a:spcBef>
                <a:spcPts val="0"/>
              </a:spcBef>
              <a:buNone/>
              <a:defRPr b="0" i="0" sz="1800" u="none" cap="none" strike="noStrike">
                <a:solidFill>
                  <a:schemeClr val="dk1"/>
                </a:solidFill>
                <a:latin typeface="Calibri"/>
                <a:ea typeface="Calibri"/>
                <a:cs typeface="Calibri"/>
                <a:sym typeface="Calibri"/>
              </a:defRPr>
            </a:lvl4pPr>
            <a:lvl5pPr indent="0" lvl="4" marL="0" marR="0" rtl="0" algn="l">
              <a:spcBef>
                <a:spcPts val="0"/>
              </a:spcBef>
              <a:buNone/>
              <a:defRPr b="0" i="0" sz="1800" u="none" cap="none" strike="noStrike">
                <a:solidFill>
                  <a:schemeClr val="dk1"/>
                </a:solidFill>
                <a:latin typeface="Calibri"/>
                <a:ea typeface="Calibri"/>
                <a:cs typeface="Calibri"/>
                <a:sym typeface="Calibri"/>
              </a:defRPr>
            </a:lvl5pPr>
            <a:lvl6pPr indent="0" lvl="5" marL="0" marR="0" rtl="0" algn="l">
              <a:spcBef>
                <a:spcPts val="0"/>
              </a:spcBef>
              <a:buNone/>
              <a:defRPr b="0" i="0" sz="1800" u="none" cap="none" strike="noStrike">
                <a:solidFill>
                  <a:schemeClr val="dk1"/>
                </a:solidFill>
                <a:latin typeface="Calibri"/>
                <a:ea typeface="Calibri"/>
                <a:cs typeface="Calibri"/>
                <a:sym typeface="Calibri"/>
              </a:defRPr>
            </a:lvl6pPr>
            <a:lvl7pPr indent="0" lvl="6" marL="0" marR="0" rtl="0" algn="l">
              <a:spcBef>
                <a:spcPts val="0"/>
              </a:spcBef>
              <a:buNone/>
              <a:defRPr b="0" i="0" sz="1800" u="none" cap="none" strike="noStrike">
                <a:solidFill>
                  <a:schemeClr val="dk1"/>
                </a:solidFill>
                <a:latin typeface="Calibri"/>
                <a:ea typeface="Calibri"/>
                <a:cs typeface="Calibri"/>
                <a:sym typeface="Calibri"/>
              </a:defRPr>
            </a:lvl7pPr>
            <a:lvl8pPr indent="0" lvl="7" marL="0" marR="0" rtl="0" algn="l">
              <a:spcBef>
                <a:spcPts val="0"/>
              </a:spcBef>
              <a:buNone/>
              <a:defRPr b="0" i="0" sz="1800" u="none" cap="none" strike="noStrike">
                <a:solidFill>
                  <a:schemeClr val="dk1"/>
                </a:solidFill>
                <a:latin typeface="Calibri"/>
                <a:ea typeface="Calibri"/>
                <a:cs typeface="Calibri"/>
                <a:sym typeface="Calibri"/>
              </a:defRPr>
            </a:lvl8pPr>
            <a:lvl9pPr indent="0" lvl="8" marL="0" marR="0" rtl="0" algn="l">
              <a:spcBef>
                <a:spcPts val="0"/>
              </a:spcBef>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2" name="Shape 22"/>
        <p:cNvGrpSpPr/>
        <p:nvPr/>
      </p:nvGrpSpPr>
      <p:grpSpPr>
        <a:xfrm>
          <a:off x="0" y="0"/>
          <a:ext cx="0" cy="0"/>
          <a:chOff x="0" y="0"/>
          <a:chExt cx="0" cy="0"/>
        </a:xfrm>
      </p:grpSpPr>
      <p:sp>
        <p:nvSpPr>
          <p:cNvPr id="23" name="Google Shape;23;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8"/>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7" name="Google Shape;27;p8"/>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8" name="Google Shape;28;p8"/>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9" name="Shape 29"/>
        <p:cNvGrpSpPr/>
        <p:nvPr/>
      </p:nvGrpSpPr>
      <p:grpSpPr>
        <a:xfrm>
          <a:off x="0" y="0"/>
          <a:ext cx="0" cy="0"/>
          <a:chOff x="0" y="0"/>
          <a:chExt cx="0" cy="0"/>
        </a:xfrm>
      </p:grpSpPr>
      <p:sp>
        <p:nvSpPr>
          <p:cNvPr id="30" name="Google Shape;30;p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2" name="Google Shape;32;p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4" name="Google Shape;34;p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 name="Google Shape;35;p9"/>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6" name="Google Shape;36;p9"/>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7" name="Google Shape;37;p9"/>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8" name="Shape 38"/>
        <p:cNvGrpSpPr/>
        <p:nvPr/>
      </p:nvGrpSpPr>
      <p:grpSpPr>
        <a:xfrm>
          <a:off x="0" y="0"/>
          <a:ext cx="0" cy="0"/>
          <a:chOff x="0" y="0"/>
          <a:chExt cx="0" cy="0"/>
        </a:xfrm>
      </p:grpSpPr>
      <p:sp>
        <p:nvSpPr>
          <p:cNvPr id="39" name="Google Shape;39;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10"/>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1" name="Google Shape;41;p10"/>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2" name="Google Shape;42;p10"/>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3" name="Shape 43"/>
        <p:cNvGrpSpPr/>
        <p:nvPr/>
      </p:nvGrpSpPr>
      <p:grpSpPr>
        <a:xfrm>
          <a:off x="0" y="0"/>
          <a:ext cx="0" cy="0"/>
          <a:chOff x="0" y="0"/>
          <a:chExt cx="0" cy="0"/>
        </a:xfrm>
      </p:grpSpPr>
      <p:sp>
        <p:nvSpPr>
          <p:cNvPr id="44" name="Google Shape;44;p11"/>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5" name="Google Shape;45;p11"/>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6" name="Google Shape;46;p11"/>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7" name="Shape 47"/>
        <p:cNvGrpSpPr/>
        <p:nvPr/>
      </p:nvGrpSpPr>
      <p:grpSpPr>
        <a:xfrm>
          <a:off x="0" y="0"/>
          <a:ext cx="0" cy="0"/>
          <a:chOff x="0" y="0"/>
          <a:chExt cx="0" cy="0"/>
        </a:xfrm>
      </p:grpSpPr>
      <p:sp>
        <p:nvSpPr>
          <p:cNvPr id="48" name="Google Shape;48;p1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1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0" name="Google Shape;50;p1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1" name="Google Shape;51;p12"/>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2" name="Google Shape;52;p12"/>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3" name="Google Shape;53;p12"/>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4" name="Shape 54"/>
        <p:cNvGrpSpPr/>
        <p:nvPr/>
      </p:nvGrpSpPr>
      <p:grpSpPr>
        <a:xfrm>
          <a:off x="0" y="0"/>
          <a:ext cx="0" cy="0"/>
          <a:chOff x="0" y="0"/>
          <a:chExt cx="0" cy="0"/>
        </a:xfrm>
      </p:grpSpPr>
      <p:sp>
        <p:nvSpPr>
          <p:cNvPr id="55" name="Google Shape;55;p1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3"/>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57" name="Google Shape;57;p1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13"/>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9" name="Google Shape;59;p13"/>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 name="Google Shape;60;p13"/>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3.png"/><Relationship Id="rId4" Type="http://schemas.openxmlformats.org/officeDocument/2006/relationships/image" Target="../media/image11.png"/><Relationship Id="rId5"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2.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hyperlink" Target="https://mybinder.org/"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 Id="rId3" Type="http://schemas.openxmlformats.org/officeDocument/2006/relationships/image" Target="../media/image8.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hyperlink" Target="mailto:pg2328@columbia.edu" TargetMode="External"/><Relationship Id="rId4" Type="http://schemas.openxmlformats.org/officeDocument/2006/relationships/hyperlink" Target="mailto:leap@columbia.edu" TargetMode="External"/><Relationship Id="rId5" Type="http://schemas.openxmlformats.org/officeDocument/2006/relationships/hyperlink" Target="mailto:mb3814@columbia.edu" TargetMode="External"/><Relationship Id="rId6" Type="http://schemas.openxmlformats.org/officeDocument/2006/relationships/hyperlink" Target="mailto:mb3952@columbia.edu"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pic>
        <p:nvPicPr>
          <p:cNvPr id="82" name="Google Shape;82;g9a4c3edd12_1_10"/>
          <p:cNvPicPr preferRelativeResize="0"/>
          <p:nvPr/>
        </p:nvPicPr>
        <p:blipFill>
          <a:blip r:embed="rId3">
            <a:alphaModFix/>
          </a:blip>
          <a:stretch>
            <a:fillRect/>
          </a:stretch>
        </p:blipFill>
        <p:spPr>
          <a:xfrm>
            <a:off x="0" y="-121500"/>
            <a:ext cx="12192001" cy="722557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g9a4c3edd12_0_7"/>
          <p:cNvSpPr txBox="1"/>
          <p:nvPr>
            <p:ph idx="1" type="body"/>
          </p:nvPr>
        </p:nvSpPr>
        <p:spPr>
          <a:xfrm>
            <a:off x="711775" y="1510000"/>
            <a:ext cx="10515600" cy="4351200"/>
          </a:xfrm>
          <a:prstGeom prst="rect">
            <a:avLst/>
          </a:prstGeom>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b="1" lang="en-US" sz="2300">
                <a:solidFill>
                  <a:srgbClr val="1B285E"/>
                </a:solidFill>
              </a:rPr>
              <a:t>Annual C</a:t>
            </a:r>
            <a:r>
              <a:rPr b="1" lang="en-US" sz="2300">
                <a:solidFill>
                  <a:srgbClr val="1B285E"/>
                </a:solidFill>
              </a:rPr>
              <a:t>ommitments: All Executive Committee</a:t>
            </a:r>
            <a:endParaRPr b="1" sz="2300">
              <a:solidFill>
                <a:srgbClr val="1B285E"/>
              </a:solidFill>
            </a:endParaRPr>
          </a:p>
          <a:p>
            <a:pPr indent="0" lvl="0" marL="0" rtl="0" algn="l">
              <a:lnSpc>
                <a:spcPct val="100000"/>
              </a:lnSpc>
              <a:spcBef>
                <a:spcPts val="0"/>
              </a:spcBef>
              <a:spcAft>
                <a:spcPts val="0"/>
              </a:spcAft>
              <a:buNone/>
            </a:pPr>
            <a:r>
              <a:rPr lang="en-US" sz="2000">
                <a:solidFill>
                  <a:srgbClr val="000000"/>
                </a:solidFill>
              </a:rPr>
              <a:t> </a:t>
            </a:r>
            <a:endParaRPr sz="1000">
              <a:solidFill>
                <a:srgbClr val="000000"/>
              </a:solidFill>
            </a:endParaRPr>
          </a:p>
          <a:p>
            <a:pPr indent="-355600" lvl="0" marL="457200" rtl="0" algn="l">
              <a:lnSpc>
                <a:spcPct val="100000"/>
              </a:lnSpc>
              <a:spcBef>
                <a:spcPts val="0"/>
              </a:spcBef>
              <a:spcAft>
                <a:spcPts val="0"/>
              </a:spcAft>
              <a:buClr>
                <a:srgbClr val="000000"/>
              </a:buClr>
              <a:buSzPts val="2000"/>
              <a:buChar char="●"/>
            </a:pPr>
            <a:r>
              <a:rPr b="1" lang="en-US" sz="2000">
                <a:solidFill>
                  <a:srgbClr val="0C343D"/>
                </a:solidFill>
              </a:rPr>
              <a:t>March: </a:t>
            </a:r>
            <a:r>
              <a:rPr lang="en-US" sz="2000">
                <a:solidFill>
                  <a:srgbClr val="000000"/>
                </a:solidFill>
              </a:rPr>
              <a:t>Director’s Council (4 hours)</a:t>
            </a:r>
            <a:endParaRPr sz="2000">
              <a:solidFill>
                <a:srgbClr val="000000"/>
              </a:solidFill>
            </a:endParaRPr>
          </a:p>
          <a:p>
            <a:pPr indent="0" lvl="0" marL="457200" rtl="0" algn="l">
              <a:lnSpc>
                <a:spcPct val="100000"/>
              </a:lnSpc>
              <a:spcBef>
                <a:spcPts val="0"/>
              </a:spcBef>
              <a:spcAft>
                <a:spcPts val="0"/>
              </a:spcAft>
              <a:buNone/>
            </a:pPr>
            <a:r>
              <a:t/>
            </a:r>
            <a:endParaRPr sz="1000">
              <a:solidFill>
                <a:srgbClr val="000000"/>
              </a:solidFill>
            </a:endParaRPr>
          </a:p>
          <a:p>
            <a:pPr indent="-355600" lvl="0" marL="457200" rtl="0" algn="l">
              <a:lnSpc>
                <a:spcPct val="100000"/>
              </a:lnSpc>
              <a:spcBef>
                <a:spcPts val="0"/>
              </a:spcBef>
              <a:spcAft>
                <a:spcPts val="0"/>
              </a:spcAft>
              <a:buClr>
                <a:srgbClr val="000000"/>
              </a:buClr>
              <a:buSzPts val="2000"/>
              <a:buChar char="●"/>
            </a:pPr>
            <a:r>
              <a:rPr b="1" lang="en-US" sz="2000">
                <a:solidFill>
                  <a:srgbClr val="0C343D"/>
                </a:solidFill>
              </a:rPr>
              <a:t>May: </a:t>
            </a:r>
            <a:r>
              <a:rPr lang="en-US" sz="2000">
                <a:solidFill>
                  <a:srgbClr val="000000"/>
                </a:solidFill>
              </a:rPr>
              <a:t>External Advisory Board (1 day)</a:t>
            </a:r>
            <a:endParaRPr sz="2000">
              <a:solidFill>
                <a:srgbClr val="000000"/>
              </a:solidFill>
            </a:endParaRPr>
          </a:p>
          <a:p>
            <a:pPr indent="0" lvl="0" marL="457200" rtl="0" algn="l">
              <a:lnSpc>
                <a:spcPct val="100000"/>
              </a:lnSpc>
              <a:spcBef>
                <a:spcPts val="0"/>
              </a:spcBef>
              <a:spcAft>
                <a:spcPts val="0"/>
              </a:spcAft>
              <a:buNone/>
            </a:pPr>
            <a:r>
              <a:t/>
            </a:r>
            <a:endParaRPr sz="1000">
              <a:solidFill>
                <a:srgbClr val="000000"/>
              </a:solidFill>
            </a:endParaRPr>
          </a:p>
          <a:p>
            <a:pPr indent="-355600" lvl="0" marL="457200" rtl="0" algn="l">
              <a:lnSpc>
                <a:spcPct val="100000"/>
              </a:lnSpc>
              <a:spcBef>
                <a:spcPts val="0"/>
              </a:spcBef>
              <a:spcAft>
                <a:spcPts val="0"/>
              </a:spcAft>
              <a:buClr>
                <a:srgbClr val="000000"/>
              </a:buClr>
              <a:buSzPts val="2000"/>
              <a:buChar char="●"/>
            </a:pPr>
            <a:r>
              <a:rPr b="1" lang="en-US" sz="2000">
                <a:solidFill>
                  <a:srgbClr val="0C343D"/>
                </a:solidFill>
              </a:rPr>
              <a:t>August:</a:t>
            </a:r>
            <a:r>
              <a:rPr lang="en-US" sz="2000">
                <a:solidFill>
                  <a:srgbClr val="000000"/>
                </a:solidFill>
              </a:rPr>
              <a:t> Annual Meeting (3 day)</a:t>
            </a:r>
            <a:endParaRPr sz="2000">
              <a:solidFill>
                <a:srgbClr val="000000"/>
              </a:solidFill>
            </a:endParaRPr>
          </a:p>
          <a:p>
            <a:pPr indent="0" lvl="0" marL="0" rtl="0" algn="l">
              <a:lnSpc>
                <a:spcPct val="100000"/>
              </a:lnSpc>
              <a:spcBef>
                <a:spcPts val="0"/>
              </a:spcBef>
              <a:spcAft>
                <a:spcPts val="0"/>
              </a:spcAft>
              <a:buNone/>
            </a:pPr>
            <a:r>
              <a:t/>
            </a:r>
            <a:endParaRPr sz="2000">
              <a:solidFill>
                <a:srgbClr val="000000"/>
              </a:solidFill>
            </a:endParaRPr>
          </a:p>
          <a:p>
            <a:pPr indent="0" lvl="0" marL="0" rtl="0" algn="l">
              <a:lnSpc>
                <a:spcPct val="100000"/>
              </a:lnSpc>
              <a:spcBef>
                <a:spcPts val="0"/>
              </a:spcBef>
              <a:spcAft>
                <a:spcPts val="0"/>
              </a:spcAft>
              <a:buNone/>
            </a:pPr>
            <a:r>
              <a:rPr b="1" lang="en-US" sz="2300">
                <a:solidFill>
                  <a:srgbClr val="1B285E"/>
                </a:solidFill>
              </a:rPr>
              <a:t>Annual Commitments: Individual Members</a:t>
            </a:r>
            <a:endParaRPr sz="2000">
              <a:solidFill>
                <a:srgbClr val="1B285E"/>
              </a:solidFill>
            </a:endParaRPr>
          </a:p>
          <a:p>
            <a:pPr indent="0" lvl="0" marL="0" rtl="0" algn="l">
              <a:lnSpc>
                <a:spcPct val="100000"/>
              </a:lnSpc>
              <a:spcBef>
                <a:spcPts val="0"/>
              </a:spcBef>
              <a:spcAft>
                <a:spcPts val="0"/>
              </a:spcAft>
              <a:buNone/>
            </a:pPr>
            <a:r>
              <a:t/>
            </a:r>
            <a:endParaRPr sz="1000">
              <a:solidFill>
                <a:srgbClr val="000000"/>
              </a:solidFill>
            </a:endParaRPr>
          </a:p>
          <a:p>
            <a:pPr indent="-355600" lvl="0" marL="457200" rtl="0" algn="l">
              <a:lnSpc>
                <a:spcPct val="100000"/>
              </a:lnSpc>
              <a:spcBef>
                <a:spcPts val="0"/>
              </a:spcBef>
              <a:spcAft>
                <a:spcPts val="0"/>
              </a:spcAft>
              <a:buClr>
                <a:srgbClr val="000000"/>
              </a:buClr>
              <a:buSzPts val="2000"/>
              <a:buChar char="●"/>
            </a:pPr>
            <a:r>
              <a:rPr b="1" lang="en-US" sz="2000">
                <a:solidFill>
                  <a:srgbClr val="0C343D"/>
                </a:solidFill>
              </a:rPr>
              <a:t>January:</a:t>
            </a:r>
            <a:r>
              <a:rPr lang="en-US" sz="2000">
                <a:solidFill>
                  <a:srgbClr val="000000"/>
                </a:solidFill>
              </a:rPr>
              <a:t> Funding Review Panel (1 Convergence Subcommittee member, rotating)</a:t>
            </a:r>
            <a:endParaRPr sz="2000">
              <a:solidFill>
                <a:srgbClr val="000000"/>
              </a:solidFill>
            </a:endParaRPr>
          </a:p>
          <a:p>
            <a:pPr indent="0" lvl="0" marL="457200" rtl="0" algn="l">
              <a:lnSpc>
                <a:spcPct val="100000"/>
              </a:lnSpc>
              <a:spcBef>
                <a:spcPts val="0"/>
              </a:spcBef>
              <a:spcAft>
                <a:spcPts val="0"/>
              </a:spcAft>
              <a:buNone/>
            </a:pPr>
            <a:r>
              <a:t/>
            </a:r>
            <a:endParaRPr sz="1000">
              <a:solidFill>
                <a:srgbClr val="000000"/>
              </a:solidFill>
            </a:endParaRPr>
          </a:p>
          <a:p>
            <a:pPr indent="-355600" lvl="0" marL="457200" rtl="0" algn="l">
              <a:lnSpc>
                <a:spcPct val="100000"/>
              </a:lnSpc>
              <a:spcBef>
                <a:spcPts val="0"/>
              </a:spcBef>
              <a:spcAft>
                <a:spcPts val="0"/>
              </a:spcAft>
              <a:buClr>
                <a:srgbClr val="000000"/>
              </a:buClr>
              <a:buSzPts val="2000"/>
              <a:buChar char="●"/>
            </a:pPr>
            <a:r>
              <a:rPr b="1" lang="en-US" sz="2000">
                <a:solidFill>
                  <a:srgbClr val="0C343D"/>
                </a:solidFill>
              </a:rPr>
              <a:t>March + November:</a:t>
            </a:r>
            <a:r>
              <a:rPr lang="en-US" sz="2000">
                <a:solidFill>
                  <a:srgbClr val="000000"/>
                </a:solidFill>
              </a:rPr>
              <a:t> Corporate Working Group (Burbano)</a:t>
            </a:r>
            <a:endParaRPr sz="2000">
              <a:solidFill>
                <a:srgbClr val="000000"/>
              </a:solidFill>
            </a:endParaRPr>
          </a:p>
          <a:p>
            <a:pPr indent="0" lvl="0" marL="457200" rtl="0" algn="l">
              <a:lnSpc>
                <a:spcPct val="100000"/>
              </a:lnSpc>
              <a:spcBef>
                <a:spcPts val="0"/>
              </a:spcBef>
              <a:spcAft>
                <a:spcPts val="0"/>
              </a:spcAft>
              <a:buNone/>
            </a:pPr>
            <a:r>
              <a:t/>
            </a:r>
            <a:endParaRPr sz="1000">
              <a:solidFill>
                <a:srgbClr val="000000"/>
              </a:solidFill>
            </a:endParaRPr>
          </a:p>
          <a:p>
            <a:pPr indent="-355600" lvl="0" marL="457200" rtl="0" algn="l">
              <a:lnSpc>
                <a:spcPct val="100000"/>
              </a:lnSpc>
              <a:spcBef>
                <a:spcPts val="0"/>
              </a:spcBef>
              <a:spcAft>
                <a:spcPts val="0"/>
              </a:spcAft>
              <a:buClr>
                <a:srgbClr val="000000"/>
              </a:buClr>
              <a:buSzPts val="2000"/>
              <a:buChar char="●"/>
            </a:pPr>
            <a:r>
              <a:rPr b="1" lang="en-US" sz="2000">
                <a:solidFill>
                  <a:srgbClr val="0C343D"/>
                </a:solidFill>
              </a:rPr>
              <a:t>August:</a:t>
            </a:r>
            <a:r>
              <a:rPr lang="en-US" sz="2000">
                <a:solidFill>
                  <a:srgbClr val="000000"/>
                </a:solidFill>
              </a:rPr>
              <a:t> Set research working groups (Zanna + Vondrick)</a:t>
            </a:r>
            <a:endParaRPr sz="2000">
              <a:solidFill>
                <a:srgbClr val="000000"/>
              </a:solidFill>
            </a:endParaRPr>
          </a:p>
        </p:txBody>
      </p:sp>
      <p:sp>
        <p:nvSpPr>
          <p:cNvPr id="141" name="Google Shape;141;g9a4c3edd12_0_7"/>
          <p:cNvSpPr txBox="1"/>
          <p:nvPr>
            <p:ph type="title"/>
          </p:nvPr>
        </p:nvSpPr>
        <p:spPr>
          <a:xfrm>
            <a:off x="838200" y="1170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1B285E"/>
              </a:buClr>
              <a:buSzPts val="5400"/>
              <a:buFont typeface="Verdana"/>
              <a:buNone/>
            </a:pPr>
            <a:r>
              <a:rPr lang="en-US" sz="2500">
                <a:solidFill>
                  <a:srgbClr val="1B285E"/>
                </a:solidFill>
              </a:rPr>
              <a:t>“How many committees will each member of the LEAP executive committee be on?</a:t>
            </a:r>
            <a:r>
              <a:rPr lang="en-US" sz="2500">
                <a:solidFill>
                  <a:srgbClr val="1B285E"/>
                </a:solidFill>
                <a:latin typeface="Arial"/>
                <a:ea typeface="Arial"/>
                <a:cs typeface="Arial"/>
                <a:sym typeface="Arial"/>
              </a:rPr>
              <a:t>” </a:t>
            </a:r>
            <a:endParaRPr sz="2500">
              <a:solidFill>
                <a:srgbClr val="1B285E"/>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g9aeaa8c501_0_5"/>
          <p:cNvSpPr txBox="1"/>
          <p:nvPr>
            <p:ph type="title"/>
          </p:nvPr>
        </p:nvSpPr>
        <p:spPr>
          <a:xfrm>
            <a:off x="838200" y="150025"/>
            <a:ext cx="10515600" cy="1540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sz="2500">
                <a:solidFill>
                  <a:srgbClr val="1B285E"/>
                </a:solidFill>
              </a:rPr>
              <a:t>“For each of the 5 members of the leadership team, what do you see over the next 5 years will be the fraction of your effort devoted to LEAP-related research, LEAP-related administration, and teaching</a:t>
            </a:r>
            <a:r>
              <a:rPr lang="en-US" sz="2500"/>
              <a:t>?</a:t>
            </a:r>
            <a:r>
              <a:rPr lang="en-US" sz="2500">
                <a:solidFill>
                  <a:srgbClr val="1B285E"/>
                </a:solidFill>
              </a:rPr>
              <a:t>”</a:t>
            </a:r>
            <a:endParaRPr sz="2500"/>
          </a:p>
        </p:txBody>
      </p:sp>
      <p:sp>
        <p:nvSpPr>
          <p:cNvPr id="147" name="Google Shape;147;g9aeaa8c501_0_5"/>
          <p:cNvSpPr txBox="1"/>
          <p:nvPr>
            <p:ph idx="1" type="body"/>
          </p:nvPr>
        </p:nvSpPr>
        <p:spPr>
          <a:xfrm>
            <a:off x="838200" y="4908700"/>
            <a:ext cx="10515600" cy="10467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None/>
            </a:pPr>
            <a:r>
              <a:rPr lang="en-US" sz="2000"/>
              <a:t>* All LEAP-related teaching covered by 9-month salary as teaching faculty.</a:t>
            </a:r>
            <a:endParaRPr sz="2000"/>
          </a:p>
          <a:p>
            <a:pPr indent="0" lvl="0" marL="0" rtl="0" algn="l">
              <a:lnSpc>
                <a:spcPct val="90000"/>
              </a:lnSpc>
              <a:spcBef>
                <a:spcPts val="0"/>
              </a:spcBef>
              <a:spcAft>
                <a:spcPts val="0"/>
              </a:spcAft>
              <a:buNone/>
            </a:pPr>
            <a:r>
              <a:t/>
            </a:r>
            <a:endParaRPr sz="1000"/>
          </a:p>
          <a:p>
            <a:pPr indent="0" lvl="0" marL="0" rtl="0" algn="ctr">
              <a:lnSpc>
                <a:spcPct val="90000"/>
              </a:lnSpc>
              <a:spcBef>
                <a:spcPts val="0"/>
              </a:spcBef>
              <a:spcAft>
                <a:spcPts val="0"/>
              </a:spcAft>
              <a:buNone/>
            </a:pPr>
            <a:r>
              <a:rPr lang="en-US" sz="2000"/>
              <a:t>New courses are aligned with existing departmental needs.</a:t>
            </a:r>
            <a:endParaRPr sz="2000"/>
          </a:p>
          <a:p>
            <a:pPr indent="0" lvl="0" marL="0" rtl="0" algn="ctr">
              <a:lnSpc>
                <a:spcPct val="90000"/>
              </a:lnSpc>
              <a:spcBef>
                <a:spcPts val="0"/>
              </a:spcBef>
              <a:spcAft>
                <a:spcPts val="0"/>
              </a:spcAft>
              <a:buNone/>
            </a:pPr>
            <a:r>
              <a:t/>
            </a:r>
            <a:endParaRPr sz="1000"/>
          </a:p>
          <a:p>
            <a:pPr indent="0" lvl="0" marL="0" rtl="0" algn="ctr">
              <a:spcBef>
                <a:spcPts val="0"/>
              </a:spcBef>
              <a:spcAft>
                <a:spcPts val="0"/>
              </a:spcAft>
              <a:buClr>
                <a:schemeClr val="dk1"/>
              </a:buClr>
              <a:buSzPts val="1100"/>
              <a:buFont typeface="Arial"/>
              <a:buNone/>
            </a:pPr>
            <a:r>
              <a:rPr b="1" lang="en-US" sz="2100">
                <a:solidFill>
                  <a:srgbClr val="0C343D"/>
                </a:solidFill>
              </a:rPr>
              <a:t>NSF funds do not support LEAP teaching.</a:t>
            </a:r>
            <a:endParaRPr b="1" sz="2100">
              <a:solidFill>
                <a:srgbClr val="0C343D"/>
              </a:solidFill>
            </a:endParaRPr>
          </a:p>
          <a:p>
            <a:pPr indent="0" lvl="0" marL="0" rtl="0" algn="ctr">
              <a:lnSpc>
                <a:spcPct val="90000"/>
              </a:lnSpc>
              <a:spcBef>
                <a:spcPts val="0"/>
              </a:spcBef>
              <a:spcAft>
                <a:spcPts val="0"/>
              </a:spcAft>
              <a:buNone/>
            </a:pPr>
            <a:r>
              <a:t/>
            </a:r>
            <a:endParaRPr sz="2000"/>
          </a:p>
        </p:txBody>
      </p:sp>
      <p:graphicFrame>
        <p:nvGraphicFramePr>
          <p:cNvPr id="148" name="Google Shape;148;g9aeaa8c501_0_5"/>
          <p:cNvGraphicFramePr/>
          <p:nvPr/>
        </p:nvGraphicFramePr>
        <p:xfrm>
          <a:off x="736725" y="2573223"/>
          <a:ext cx="3000000" cy="3000000"/>
        </p:xfrm>
        <a:graphic>
          <a:graphicData uri="http://schemas.openxmlformats.org/drawingml/2006/table">
            <a:tbl>
              <a:tblPr>
                <a:noFill/>
                <a:tableStyleId>{3F961B86-E81F-4B16-BF54-5D40E6EF4474}</a:tableStyleId>
              </a:tblPr>
              <a:tblGrid>
                <a:gridCol w="1805625"/>
                <a:gridCol w="1805625"/>
                <a:gridCol w="1805625"/>
                <a:gridCol w="1805625"/>
                <a:gridCol w="1805625"/>
                <a:gridCol w="1805625"/>
              </a:tblGrid>
              <a:tr h="361575">
                <a:tc>
                  <a:txBody>
                    <a:bodyPr/>
                    <a:lstStyle/>
                    <a:p>
                      <a:pPr indent="0" lvl="0" marL="0" rtl="0" algn="ctr">
                        <a:spcBef>
                          <a:spcPts val="0"/>
                        </a:spcBef>
                        <a:spcAft>
                          <a:spcPts val="0"/>
                        </a:spcAft>
                        <a:buNone/>
                      </a:pPr>
                      <a:r>
                        <a:rPr b="1" lang="en-US" sz="1700">
                          <a:solidFill>
                            <a:srgbClr val="FFFFFF"/>
                          </a:solidFill>
                        </a:rPr>
                        <a:t>Leadership</a:t>
                      </a:r>
                      <a:endParaRPr b="1" sz="1700">
                        <a:solidFill>
                          <a:srgbClr val="FFFFFF"/>
                        </a:solidFill>
                      </a:endParaRPr>
                    </a:p>
                  </a:txBody>
                  <a:tcPr marT="13725" marB="13725" marR="13725" marL="13725">
                    <a:solidFill>
                      <a:srgbClr val="0C343D"/>
                    </a:solidFill>
                  </a:tcPr>
                </a:tc>
                <a:tc>
                  <a:txBody>
                    <a:bodyPr/>
                    <a:lstStyle/>
                    <a:p>
                      <a:pPr indent="0" lvl="0" marL="0" rtl="0" algn="ctr">
                        <a:spcBef>
                          <a:spcPts val="0"/>
                        </a:spcBef>
                        <a:spcAft>
                          <a:spcPts val="0"/>
                        </a:spcAft>
                        <a:buNone/>
                      </a:pPr>
                      <a:r>
                        <a:rPr b="1" lang="en-US" sz="1700">
                          <a:solidFill>
                            <a:srgbClr val="FFFFFF"/>
                          </a:solidFill>
                        </a:rPr>
                        <a:t>Proposed Effort</a:t>
                      </a:r>
                      <a:endParaRPr b="1" sz="1700">
                        <a:solidFill>
                          <a:srgbClr val="FFFFFF"/>
                        </a:solidFill>
                      </a:endParaRPr>
                    </a:p>
                  </a:txBody>
                  <a:tcPr marT="13725" marB="13725" marR="13725" marL="13725">
                    <a:solidFill>
                      <a:srgbClr val="0C343D"/>
                    </a:solidFill>
                  </a:tcPr>
                </a:tc>
                <a:tc>
                  <a:txBody>
                    <a:bodyPr/>
                    <a:lstStyle/>
                    <a:p>
                      <a:pPr indent="0" lvl="0" marL="0" rtl="0" algn="ctr">
                        <a:spcBef>
                          <a:spcPts val="0"/>
                        </a:spcBef>
                        <a:spcAft>
                          <a:spcPts val="0"/>
                        </a:spcAft>
                        <a:buNone/>
                      </a:pPr>
                      <a:r>
                        <a:rPr b="1" lang="en-US" sz="1700">
                          <a:solidFill>
                            <a:srgbClr val="FFFFFF"/>
                          </a:solidFill>
                        </a:rPr>
                        <a:t>Revised Effort</a:t>
                      </a:r>
                      <a:endParaRPr b="1" sz="1700">
                        <a:solidFill>
                          <a:srgbClr val="FFFFFF"/>
                        </a:solidFill>
                      </a:endParaRPr>
                    </a:p>
                  </a:txBody>
                  <a:tcPr marT="13725" marB="13725" marR="13725" marL="13725">
                    <a:solidFill>
                      <a:srgbClr val="0C343D"/>
                    </a:solidFill>
                  </a:tcPr>
                </a:tc>
                <a:tc>
                  <a:txBody>
                    <a:bodyPr/>
                    <a:lstStyle/>
                    <a:p>
                      <a:pPr indent="0" lvl="0" marL="0" rtl="0" algn="ctr">
                        <a:spcBef>
                          <a:spcPts val="0"/>
                        </a:spcBef>
                        <a:spcAft>
                          <a:spcPts val="0"/>
                        </a:spcAft>
                        <a:buNone/>
                      </a:pPr>
                      <a:r>
                        <a:rPr b="1" lang="en-US" sz="1700">
                          <a:solidFill>
                            <a:srgbClr val="FFFFFF"/>
                          </a:solidFill>
                        </a:rPr>
                        <a:t>Research</a:t>
                      </a:r>
                      <a:endParaRPr b="1" sz="1700">
                        <a:solidFill>
                          <a:srgbClr val="FFFFFF"/>
                        </a:solidFill>
                      </a:endParaRPr>
                    </a:p>
                  </a:txBody>
                  <a:tcPr marT="13725" marB="13725" marR="13725" marL="13725">
                    <a:solidFill>
                      <a:srgbClr val="0C343D"/>
                    </a:solidFill>
                  </a:tcPr>
                </a:tc>
                <a:tc>
                  <a:txBody>
                    <a:bodyPr/>
                    <a:lstStyle/>
                    <a:p>
                      <a:pPr indent="0" lvl="0" marL="0" rtl="0" algn="ctr">
                        <a:spcBef>
                          <a:spcPts val="0"/>
                        </a:spcBef>
                        <a:spcAft>
                          <a:spcPts val="0"/>
                        </a:spcAft>
                        <a:buNone/>
                      </a:pPr>
                      <a:r>
                        <a:rPr b="1" lang="en-US" sz="1700">
                          <a:solidFill>
                            <a:srgbClr val="FFFFFF"/>
                          </a:solidFill>
                        </a:rPr>
                        <a:t>Administration</a:t>
                      </a:r>
                      <a:endParaRPr b="1" sz="1700">
                        <a:solidFill>
                          <a:srgbClr val="FFFFFF"/>
                        </a:solidFill>
                      </a:endParaRPr>
                    </a:p>
                  </a:txBody>
                  <a:tcPr marT="13725" marB="13725" marR="13725" marL="13725">
                    <a:solidFill>
                      <a:srgbClr val="0C343D"/>
                    </a:solidFill>
                  </a:tcPr>
                </a:tc>
                <a:tc>
                  <a:txBody>
                    <a:bodyPr/>
                    <a:lstStyle/>
                    <a:p>
                      <a:pPr indent="0" lvl="0" marL="0" rtl="0" algn="ctr">
                        <a:spcBef>
                          <a:spcPts val="0"/>
                        </a:spcBef>
                        <a:spcAft>
                          <a:spcPts val="0"/>
                        </a:spcAft>
                        <a:buNone/>
                      </a:pPr>
                      <a:r>
                        <a:rPr b="1" lang="en-US" sz="1700">
                          <a:solidFill>
                            <a:srgbClr val="FFFFFF"/>
                          </a:solidFill>
                        </a:rPr>
                        <a:t>Teaching *</a:t>
                      </a:r>
                      <a:endParaRPr b="1" sz="1700">
                        <a:solidFill>
                          <a:srgbClr val="FFFFFF"/>
                        </a:solidFill>
                      </a:endParaRPr>
                    </a:p>
                  </a:txBody>
                  <a:tcPr marT="13725" marB="13725" marR="13725" marL="13725">
                    <a:solidFill>
                      <a:srgbClr val="0C343D"/>
                    </a:solidFill>
                  </a:tcPr>
                </a:tc>
              </a:tr>
              <a:tr h="364000">
                <a:tc>
                  <a:txBody>
                    <a:bodyPr/>
                    <a:lstStyle/>
                    <a:p>
                      <a:pPr indent="0" lvl="0" marL="0" rtl="0" algn="l">
                        <a:spcBef>
                          <a:spcPts val="0"/>
                        </a:spcBef>
                        <a:spcAft>
                          <a:spcPts val="0"/>
                        </a:spcAft>
                        <a:buNone/>
                      </a:pPr>
                      <a:r>
                        <a:rPr lang="en-US" sz="1700"/>
                        <a:t>Gentine</a:t>
                      </a:r>
                      <a:endParaRPr sz="1700"/>
                    </a:p>
                  </a:txBody>
                  <a:tcPr marT="13725" marB="13725" marR="13725" marL="13725"/>
                </a:tc>
                <a:tc>
                  <a:txBody>
                    <a:bodyPr/>
                    <a:lstStyle/>
                    <a:p>
                      <a:pPr indent="0" lvl="0" marL="0" rtl="0" algn="ctr">
                        <a:spcBef>
                          <a:spcPts val="0"/>
                        </a:spcBef>
                        <a:spcAft>
                          <a:spcPts val="0"/>
                        </a:spcAft>
                        <a:buNone/>
                      </a:pPr>
                      <a:r>
                        <a:rPr lang="en-US" sz="1700"/>
                        <a:t>3</a:t>
                      </a:r>
                      <a:endParaRPr sz="1700"/>
                    </a:p>
                  </a:txBody>
                  <a:tcPr marT="13725" marB="13725" marR="13725" marL="13725"/>
                </a:tc>
                <a:tc>
                  <a:txBody>
                    <a:bodyPr/>
                    <a:lstStyle/>
                    <a:p>
                      <a:pPr indent="0" lvl="0" marL="0" rtl="0" algn="ctr">
                        <a:spcBef>
                          <a:spcPts val="0"/>
                        </a:spcBef>
                        <a:spcAft>
                          <a:spcPts val="0"/>
                        </a:spcAft>
                        <a:buNone/>
                      </a:pPr>
                      <a:r>
                        <a:t/>
                      </a:r>
                      <a:endParaRPr sz="1700"/>
                    </a:p>
                  </a:txBody>
                  <a:tcPr marT="13725" marB="13725" marR="13725" marL="13725">
                    <a:solidFill>
                      <a:srgbClr val="CCCCCC"/>
                    </a:solidFill>
                  </a:tcPr>
                </a:tc>
                <a:tc>
                  <a:txBody>
                    <a:bodyPr/>
                    <a:lstStyle/>
                    <a:p>
                      <a:pPr indent="0" lvl="0" marL="0" rtl="0" algn="ctr">
                        <a:spcBef>
                          <a:spcPts val="0"/>
                        </a:spcBef>
                        <a:spcAft>
                          <a:spcPts val="0"/>
                        </a:spcAft>
                        <a:buNone/>
                      </a:pPr>
                      <a:r>
                        <a:rPr lang="en-US" sz="1700"/>
                        <a:t>1</a:t>
                      </a:r>
                      <a:endParaRPr sz="1700"/>
                    </a:p>
                  </a:txBody>
                  <a:tcPr marT="13725" marB="13725" marR="13725" marL="13725"/>
                </a:tc>
                <a:tc>
                  <a:txBody>
                    <a:bodyPr/>
                    <a:lstStyle/>
                    <a:p>
                      <a:pPr indent="0" lvl="0" marL="0" rtl="0" algn="ctr">
                        <a:spcBef>
                          <a:spcPts val="0"/>
                        </a:spcBef>
                        <a:spcAft>
                          <a:spcPts val="0"/>
                        </a:spcAft>
                        <a:buNone/>
                      </a:pPr>
                      <a:r>
                        <a:rPr lang="en-US" sz="1700"/>
                        <a:t>2</a:t>
                      </a:r>
                      <a:endParaRPr sz="1700"/>
                    </a:p>
                  </a:txBody>
                  <a:tcPr marT="13725" marB="13725" marR="13725" marL="13725"/>
                </a:tc>
                <a:tc>
                  <a:txBody>
                    <a:bodyPr/>
                    <a:lstStyle/>
                    <a:p>
                      <a:pPr indent="0" lvl="0" marL="0" rtl="0" algn="l">
                        <a:spcBef>
                          <a:spcPts val="0"/>
                        </a:spcBef>
                        <a:spcAft>
                          <a:spcPts val="0"/>
                        </a:spcAft>
                        <a:buNone/>
                      </a:pPr>
                      <a:r>
                        <a:rPr lang="en-US" sz="1700"/>
                        <a:t>Institutional</a:t>
                      </a:r>
                      <a:endParaRPr sz="1700"/>
                    </a:p>
                  </a:txBody>
                  <a:tcPr marT="13725" marB="13725" marR="13725" marL="13725"/>
                </a:tc>
              </a:tr>
              <a:tr h="364000">
                <a:tc>
                  <a:txBody>
                    <a:bodyPr/>
                    <a:lstStyle/>
                    <a:p>
                      <a:pPr indent="0" lvl="0" marL="0" rtl="0" algn="l">
                        <a:spcBef>
                          <a:spcPts val="0"/>
                        </a:spcBef>
                        <a:spcAft>
                          <a:spcPts val="0"/>
                        </a:spcAft>
                        <a:buNone/>
                      </a:pPr>
                      <a:r>
                        <a:rPr lang="en-US" sz="1700"/>
                        <a:t>McKinley</a:t>
                      </a:r>
                      <a:endParaRPr sz="1700"/>
                    </a:p>
                  </a:txBody>
                  <a:tcPr marT="13725" marB="13725" marR="13725" marL="13725"/>
                </a:tc>
                <a:tc>
                  <a:txBody>
                    <a:bodyPr/>
                    <a:lstStyle/>
                    <a:p>
                      <a:pPr indent="0" lvl="0" marL="0" rtl="0" algn="ctr">
                        <a:spcBef>
                          <a:spcPts val="0"/>
                        </a:spcBef>
                        <a:spcAft>
                          <a:spcPts val="0"/>
                        </a:spcAft>
                        <a:buNone/>
                      </a:pPr>
                      <a:r>
                        <a:rPr lang="en-US" sz="1700"/>
                        <a:t>2</a:t>
                      </a:r>
                      <a:endParaRPr sz="1700"/>
                    </a:p>
                  </a:txBody>
                  <a:tcPr marT="13725" marB="13725" marR="13725" marL="13725"/>
                </a:tc>
                <a:tc>
                  <a:txBody>
                    <a:bodyPr/>
                    <a:lstStyle/>
                    <a:p>
                      <a:pPr indent="0" lvl="0" marL="0" rtl="0" algn="ctr">
                        <a:spcBef>
                          <a:spcPts val="0"/>
                        </a:spcBef>
                        <a:spcAft>
                          <a:spcPts val="0"/>
                        </a:spcAft>
                        <a:buNone/>
                      </a:pPr>
                      <a:r>
                        <a:t/>
                      </a:r>
                      <a:endParaRPr sz="1700"/>
                    </a:p>
                  </a:txBody>
                  <a:tcPr marT="13725" marB="13725" marR="13725" marL="13725">
                    <a:solidFill>
                      <a:srgbClr val="CCCCCC"/>
                    </a:solidFill>
                  </a:tcPr>
                </a:tc>
                <a:tc>
                  <a:txBody>
                    <a:bodyPr/>
                    <a:lstStyle/>
                    <a:p>
                      <a:pPr indent="0" lvl="0" marL="0" rtl="0" algn="ctr">
                        <a:spcBef>
                          <a:spcPts val="0"/>
                        </a:spcBef>
                        <a:spcAft>
                          <a:spcPts val="0"/>
                        </a:spcAft>
                        <a:buNone/>
                      </a:pPr>
                      <a:r>
                        <a:rPr lang="en-US" sz="1700"/>
                        <a:t>1</a:t>
                      </a:r>
                      <a:endParaRPr sz="1700"/>
                    </a:p>
                  </a:txBody>
                  <a:tcPr marT="13725" marB="13725" marR="13725" marL="13725"/>
                </a:tc>
                <a:tc>
                  <a:txBody>
                    <a:bodyPr/>
                    <a:lstStyle/>
                    <a:p>
                      <a:pPr indent="0" lvl="0" marL="0" rtl="0" algn="ctr">
                        <a:spcBef>
                          <a:spcPts val="0"/>
                        </a:spcBef>
                        <a:spcAft>
                          <a:spcPts val="0"/>
                        </a:spcAft>
                        <a:buNone/>
                      </a:pPr>
                      <a:r>
                        <a:rPr lang="en-US" sz="1700"/>
                        <a:t>1</a:t>
                      </a:r>
                      <a:endParaRPr sz="1700"/>
                    </a:p>
                  </a:txBody>
                  <a:tcPr marT="13725" marB="13725" marR="13725" marL="13725"/>
                </a:tc>
                <a:tc>
                  <a:txBody>
                    <a:bodyPr/>
                    <a:lstStyle/>
                    <a:p>
                      <a:pPr indent="0" lvl="0" marL="0" rtl="0" algn="l">
                        <a:spcBef>
                          <a:spcPts val="0"/>
                        </a:spcBef>
                        <a:spcAft>
                          <a:spcPts val="0"/>
                        </a:spcAft>
                        <a:buNone/>
                      </a:pPr>
                      <a:r>
                        <a:rPr lang="en-US" sz="1700"/>
                        <a:t>Institutional</a:t>
                      </a:r>
                      <a:endParaRPr sz="1700"/>
                    </a:p>
                  </a:txBody>
                  <a:tcPr marT="13725" marB="13725" marR="13725" marL="13725"/>
                </a:tc>
              </a:tr>
              <a:tr h="361575">
                <a:tc>
                  <a:txBody>
                    <a:bodyPr/>
                    <a:lstStyle/>
                    <a:p>
                      <a:pPr indent="0" lvl="0" marL="0" rtl="0" algn="l">
                        <a:spcBef>
                          <a:spcPts val="0"/>
                        </a:spcBef>
                        <a:spcAft>
                          <a:spcPts val="0"/>
                        </a:spcAft>
                        <a:buNone/>
                      </a:pPr>
                      <a:r>
                        <a:rPr lang="en-US" sz="1700"/>
                        <a:t>Abernathey</a:t>
                      </a:r>
                      <a:endParaRPr sz="1700"/>
                    </a:p>
                  </a:txBody>
                  <a:tcPr marT="13725" marB="13725" marR="13725" marL="13725"/>
                </a:tc>
                <a:tc>
                  <a:txBody>
                    <a:bodyPr/>
                    <a:lstStyle/>
                    <a:p>
                      <a:pPr indent="0" lvl="0" marL="0" rtl="0" algn="ctr">
                        <a:spcBef>
                          <a:spcPts val="0"/>
                        </a:spcBef>
                        <a:spcAft>
                          <a:spcPts val="0"/>
                        </a:spcAft>
                        <a:buNone/>
                      </a:pPr>
                      <a:r>
                        <a:rPr lang="en-US" sz="1700"/>
                        <a:t>1</a:t>
                      </a:r>
                      <a:endParaRPr sz="1700"/>
                    </a:p>
                  </a:txBody>
                  <a:tcPr marT="13725" marB="13725" marR="13725" marL="13725"/>
                </a:tc>
                <a:tc>
                  <a:txBody>
                    <a:bodyPr/>
                    <a:lstStyle/>
                    <a:p>
                      <a:pPr indent="0" lvl="0" marL="0" rtl="0" algn="ctr">
                        <a:spcBef>
                          <a:spcPts val="0"/>
                        </a:spcBef>
                        <a:spcAft>
                          <a:spcPts val="0"/>
                        </a:spcAft>
                        <a:buNone/>
                      </a:pPr>
                      <a:r>
                        <a:rPr lang="en-US" sz="1700"/>
                        <a:t>1.5</a:t>
                      </a:r>
                      <a:endParaRPr sz="1700"/>
                    </a:p>
                  </a:txBody>
                  <a:tcPr marT="13725" marB="13725" marR="13725" marL="13725"/>
                </a:tc>
                <a:tc>
                  <a:txBody>
                    <a:bodyPr/>
                    <a:lstStyle/>
                    <a:p>
                      <a:pPr indent="0" lvl="0" marL="0" rtl="0" algn="ctr">
                        <a:spcBef>
                          <a:spcPts val="0"/>
                        </a:spcBef>
                        <a:spcAft>
                          <a:spcPts val="0"/>
                        </a:spcAft>
                        <a:buNone/>
                      </a:pPr>
                      <a:r>
                        <a:rPr lang="en-US" sz="1700"/>
                        <a:t>1</a:t>
                      </a:r>
                      <a:endParaRPr sz="1700"/>
                    </a:p>
                  </a:txBody>
                  <a:tcPr marT="13725" marB="13725" marR="13725" marL="13725"/>
                </a:tc>
                <a:tc>
                  <a:txBody>
                    <a:bodyPr/>
                    <a:lstStyle/>
                    <a:p>
                      <a:pPr indent="0" lvl="0" marL="0" rtl="0" algn="ctr">
                        <a:spcBef>
                          <a:spcPts val="0"/>
                        </a:spcBef>
                        <a:spcAft>
                          <a:spcPts val="0"/>
                        </a:spcAft>
                        <a:buNone/>
                      </a:pPr>
                      <a:r>
                        <a:rPr lang="en-US" sz="1700"/>
                        <a:t>0.5</a:t>
                      </a:r>
                      <a:endParaRPr sz="1700"/>
                    </a:p>
                  </a:txBody>
                  <a:tcPr marT="13725" marB="13725" marR="13725" marL="13725"/>
                </a:tc>
                <a:tc>
                  <a:txBody>
                    <a:bodyPr/>
                    <a:lstStyle/>
                    <a:p>
                      <a:pPr indent="0" lvl="0" marL="0" rtl="0" algn="l">
                        <a:spcBef>
                          <a:spcPts val="0"/>
                        </a:spcBef>
                        <a:spcAft>
                          <a:spcPts val="0"/>
                        </a:spcAft>
                        <a:buNone/>
                      </a:pPr>
                      <a:r>
                        <a:rPr lang="en-US" sz="1700"/>
                        <a:t>Institutional</a:t>
                      </a:r>
                      <a:endParaRPr sz="1700"/>
                    </a:p>
                  </a:txBody>
                  <a:tcPr marT="13725" marB="13725" marR="13725" marL="13725"/>
                </a:tc>
              </a:tr>
              <a:tr h="364000">
                <a:tc>
                  <a:txBody>
                    <a:bodyPr/>
                    <a:lstStyle/>
                    <a:p>
                      <a:pPr indent="0" lvl="0" marL="0" rtl="0" algn="l">
                        <a:spcBef>
                          <a:spcPts val="0"/>
                        </a:spcBef>
                        <a:spcAft>
                          <a:spcPts val="0"/>
                        </a:spcAft>
                        <a:buNone/>
                      </a:pPr>
                      <a:r>
                        <a:rPr lang="en-US" sz="1700"/>
                        <a:t>Cogburn</a:t>
                      </a:r>
                      <a:endParaRPr sz="1700"/>
                    </a:p>
                  </a:txBody>
                  <a:tcPr marT="13725" marB="13725" marR="13725" marL="13725"/>
                </a:tc>
                <a:tc>
                  <a:txBody>
                    <a:bodyPr/>
                    <a:lstStyle/>
                    <a:p>
                      <a:pPr indent="0" lvl="0" marL="0" rtl="0" algn="ctr">
                        <a:spcBef>
                          <a:spcPts val="0"/>
                        </a:spcBef>
                        <a:spcAft>
                          <a:spcPts val="0"/>
                        </a:spcAft>
                        <a:buNone/>
                      </a:pPr>
                      <a:r>
                        <a:rPr lang="en-US" sz="1700"/>
                        <a:t>1</a:t>
                      </a:r>
                      <a:endParaRPr sz="1700"/>
                    </a:p>
                  </a:txBody>
                  <a:tcPr marT="13725" marB="13725" marR="13725" marL="13725"/>
                </a:tc>
                <a:tc>
                  <a:txBody>
                    <a:bodyPr/>
                    <a:lstStyle/>
                    <a:p>
                      <a:pPr indent="0" lvl="0" marL="0" rtl="0" algn="ctr">
                        <a:spcBef>
                          <a:spcPts val="0"/>
                        </a:spcBef>
                        <a:spcAft>
                          <a:spcPts val="0"/>
                        </a:spcAft>
                        <a:buNone/>
                      </a:pPr>
                      <a:r>
                        <a:rPr lang="en-US" sz="1700"/>
                        <a:t>1.5</a:t>
                      </a:r>
                      <a:endParaRPr sz="1700"/>
                    </a:p>
                  </a:txBody>
                  <a:tcPr marT="13725" marB="13725" marR="13725" marL="13725"/>
                </a:tc>
                <a:tc>
                  <a:txBody>
                    <a:bodyPr/>
                    <a:lstStyle/>
                    <a:p>
                      <a:pPr indent="0" lvl="0" marL="0" rtl="0" algn="ctr">
                        <a:spcBef>
                          <a:spcPts val="0"/>
                        </a:spcBef>
                        <a:spcAft>
                          <a:spcPts val="0"/>
                        </a:spcAft>
                        <a:buNone/>
                      </a:pPr>
                      <a:r>
                        <a:rPr lang="en-US" sz="1700"/>
                        <a:t>0.5</a:t>
                      </a:r>
                      <a:endParaRPr sz="1700"/>
                    </a:p>
                  </a:txBody>
                  <a:tcPr marT="13725" marB="13725" marR="13725" marL="13725"/>
                </a:tc>
                <a:tc>
                  <a:txBody>
                    <a:bodyPr/>
                    <a:lstStyle/>
                    <a:p>
                      <a:pPr indent="0" lvl="0" marL="0" rtl="0" algn="ctr">
                        <a:spcBef>
                          <a:spcPts val="0"/>
                        </a:spcBef>
                        <a:spcAft>
                          <a:spcPts val="0"/>
                        </a:spcAft>
                        <a:buNone/>
                      </a:pPr>
                      <a:r>
                        <a:rPr lang="en-US" sz="1700"/>
                        <a:t>1</a:t>
                      </a:r>
                      <a:endParaRPr sz="1700"/>
                    </a:p>
                  </a:txBody>
                  <a:tcPr marT="13725" marB="13725" marR="13725" marL="13725"/>
                </a:tc>
                <a:tc>
                  <a:txBody>
                    <a:bodyPr/>
                    <a:lstStyle/>
                    <a:p>
                      <a:pPr indent="0" lvl="0" marL="0" rtl="0" algn="l">
                        <a:spcBef>
                          <a:spcPts val="0"/>
                        </a:spcBef>
                        <a:spcAft>
                          <a:spcPts val="0"/>
                        </a:spcAft>
                        <a:buNone/>
                      </a:pPr>
                      <a:r>
                        <a:t/>
                      </a:r>
                      <a:endParaRPr sz="1700"/>
                    </a:p>
                  </a:txBody>
                  <a:tcPr marT="13725" marB="13725" marR="13725" marL="13725">
                    <a:solidFill>
                      <a:srgbClr val="CCCCCC"/>
                    </a:solidFill>
                  </a:tcPr>
                </a:tc>
              </a:tr>
              <a:tr h="361575">
                <a:tc>
                  <a:txBody>
                    <a:bodyPr/>
                    <a:lstStyle/>
                    <a:p>
                      <a:pPr indent="0" lvl="0" marL="0" rtl="0" algn="l">
                        <a:spcBef>
                          <a:spcPts val="0"/>
                        </a:spcBef>
                        <a:spcAft>
                          <a:spcPts val="0"/>
                        </a:spcAft>
                        <a:buNone/>
                      </a:pPr>
                      <a:r>
                        <a:rPr lang="en-US" sz="1700"/>
                        <a:t>Zheng</a:t>
                      </a:r>
                      <a:endParaRPr sz="1700"/>
                    </a:p>
                  </a:txBody>
                  <a:tcPr marT="13725" marB="13725" marR="13725" marL="13725"/>
                </a:tc>
                <a:tc>
                  <a:txBody>
                    <a:bodyPr/>
                    <a:lstStyle/>
                    <a:p>
                      <a:pPr indent="0" lvl="0" marL="0" rtl="0" algn="ctr">
                        <a:spcBef>
                          <a:spcPts val="0"/>
                        </a:spcBef>
                        <a:spcAft>
                          <a:spcPts val="0"/>
                        </a:spcAft>
                        <a:buNone/>
                      </a:pPr>
                      <a:r>
                        <a:rPr lang="en-US" sz="1700"/>
                        <a:t>1</a:t>
                      </a:r>
                      <a:endParaRPr sz="1700"/>
                    </a:p>
                  </a:txBody>
                  <a:tcPr marT="13725" marB="13725" marR="13725" marL="13725"/>
                </a:tc>
                <a:tc>
                  <a:txBody>
                    <a:bodyPr/>
                    <a:lstStyle/>
                    <a:p>
                      <a:pPr indent="0" lvl="0" marL="0" rtl="0" algn="ctr">
                        <a:spcBef>
                          <a:spcPts val="0"/>
                        </a:spcBef>
                        <a:spcAft>
                          <a:spcPts val="0"/>
                        </a:spcAft>
                        <a:buNone/>
                      </a:pPr>
                      <a:r>
                        <a:rPr lang="en-US" sz="1700"/>
                        <a:t>1.5</a:t>
                      </a:r>
                      <a:endParaRPr sz="1700"/>
                    </a:p>
                  </a:txBody>
                  <a:tcPr marT="13725" marB="13725" marR="13725" marL="13725"/>
                </a:tc>
                <a:tc>
                  <a:txBody>
                    <a:bodyPr/>
                    <a:lstStyle/>
                    <a:p>
                      <a:pPr indent="0" lvl="0" marL="0" rtl="0" algn="ctr">
                        <a:spcBef>
                          <a:spcPts val="0"/>
                        </a:spcBef>
                        <a:spcAft>
                          <a:spcPts val="0"/>
                        </a:spcAft>
                        <a:buNone/>
                      </a:pPr>
                      <a:r>
                        <a:rPr lang="en-US" sz="1700"/>
                        <a:t>0.75</a:t>
                      </a:r>
                      <a:endParaRPr sz="1700"/>
                    </a:p>
                  </a:txBody>
                  <a:tcPr marT="13725" marB="13725" marR="13725" marL="13725"/>
                </a:tc>
                <a:tc>
                  <a:txBody>
                    <a:bodyPr/>
                    <a:lstStyle/>
                    <a:p>
                      <a:pPr indent="0" lvl="0" marL="0" rtl="0" algn="ctr">
                        <a:spcBef>
                          <a:spcPts val="0"/>
                        </a:spcBef>
                        <a:spcAft>
                          <a:spcPts val="0"/>
                        </a:spcAft>
                        <a:buNone/>
                      </a:pPr>
                      <a:r>
                        <a:rPr lang="en-US" sz="1700"/>
                        <a:t>0.75</a:t>
                      </a:r>
                      <a:endParaRPr sz="1700"/>
                    </a:p>
                  </a:txBody>
                  <a:tcPr marT="13725" marB="13725" marR="13725" marL="13725"/>
                </a:tc>
                <a:tc>
                  <a:txBody>
                    <a:bodyPr/>
                    <a:lstStyle/>
                    <a:p>
                      <a:pPr indent="0" lvl="0" marL="0" rtl="0" algn="l">
                        <a:spcBef>
                          <a:spcPts val="0"/>
                        </a:spcBef>
                        <a:spcAft>
                          <a:spcPts val="0"/>
                        </a:spcAft>
                        <a:buNone/>
                      </a:pPr>
                      <a:r>
                        <a:rPr lang="en-US" sz="1700"/>
                        <a:t>Institutional</a:t>
                      </a:r>
                      <a:endParaRPr sz="1700"/>
                    </a:p>
                  </a:txBody>
                  <a:tcPr marT="13725" marB="13725" marR="13725" marL="13725"/>
                </a:tc>
              </a:tr>
            </a:tbl>
          </a:graphicData>
        </a:graphic>
      </p:graphicFrame>
      <p:sp>
        <p:nvSpPr>
          <p:cNvPr id="149" name="Google Shape;149;g9aeaa8c501_0_5"/>
          <p:cNvSpPr txBox="1"/>
          <p:nvPr>
            <p:ph idx="1" type="body"/>
          </p:nvPr>
        </p:nvSpPr>
        <p:spPr>
          <a:xfrm>
            <a:off x="838200" y="2038500"/>
            <a:ext cx="10515600" cy="4050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None/>
            </a:pPr>
            <a:r>
              <a:rPr b="1" lang="en-US" sz="2000">
                <a:solidFill>
                  <a:srgbClr val="0C343D"/>
                </a:solidFill>
              </a:rPr>
              <a:t>Important Step #1:</a:t>
            </a:r>
            <a:r>
              <a:rPr lang="en-US" sz="2000"/>
              <a:t> Increase Abernathey, Cogburn + Zheng effort to 1.5 months</a:t>
            </a:r>
            <a:endParaRPr sz="2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1000"/>
                                        <p:tgtEl>
                                          <p:spTgt spid="1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g9aeaa8c501_0_15"/>
          <p:cNvSpPr txBox="1"/>
          <p:nvPr>
            <p:ph type="title"/>
          </p:nvPr>
        </p:nvSpPr>
        <p:spPr>
          <a:xfrm>
            <a:off x="467925" y="132725"/>
            <a:ext cx="11183700" cy="1754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1B285E"/>
              </a:buClr>
              <a:buSzPts val="5400"/>
              <a:buFont typeface="Verdana"/>
              <a:buNone/>
            </a:pPr>
            <a:r>
              <a:rPr lang="en-US" sz="2500"/>
              <a:t>“Your proposal was written about 8 months ago. Since then we have all experienced changes in our everyday life as well as changes in how science and education are conducted. If you were to write this proposal now, briefly describe what would you change?”</a:t>
            </a:r>
            <a:endParaRPr sz="2500"/>
          </a:p>
        </p:txBody>
      </p:sp>
      <p:sp>
        <p:nvSpPr>
          <p:cNvPr id="155" name="Google Shape;155;g9aeaa8c501_0_15"/>
          <p:cNvSpPr txBox="1"/>
          <p:nvPr>
            <p:ph idx="1" type="body"/>
          </p:nvPr>
        </p:nvSpPr>
        <p:spPr>
          <a:xfrm>
            <a:off x="322825" y="1947925"/>
            <a:ext cx="11966700" cy="4057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b="1" lang="en-US" sz="1900">
                <a:solidFill>
                  <a:srgbClr val="0C343D"/>
                </a:solidFill>
              </a:rPr>
              <a:t>A new realization of our capability to work with anyone anywhere</a:t>
            </a:r>
            <a:r>
              <a:rPr lang="en-US" sz="1900">
                <a:solidFill>
                  <a:srgbClr val="0C343D"/>
                </a:solidFill>
              </a:rPr>
              <a:t> in the world. Mechanisms to enhance </a:t>
            </a:r>
            <a:r>
              <a:rPr lang="en-US" sz="1900">
                <a:solidFill>
                  <a:srgbClr val="0C343D"/>
                </a:solidFill>
              </a:rPr>
              <a:t>research, education, DEI and knowledge transfer</a:t>
            </a:r>
            <a:r>
              <a:rPr lang="en-US" sz="1900">
                <a:solidFill>
                  <a:srgbClr val="0C343D"/>
                </a:solidFill>
              </a:rPr>
              <a:t> that could be enhanced are:</a:t>
            </a:r>
            <a:endParaRPr sz="1900">
              <a:solidFill>
                <a:srgbClr val="0C343D"/>
              </a:solidFill>
            </a:endParaRPr>
          </a:p>
          <a:p>
            <a:pPr indent="-349250" lvl="1" marL="914400" rtl="0" algn="l">
              <a:lnSpc>
                <a:spcPct val="100000"/>
              </a:lnSpc>
              <a:spcBef>
                <a:spcPts val="0"/>
              </a:spcBef>
              <a:spcAft>
                <a:spcPts val="0"/>
              </a:spcAft>
              <a:buClr>
                <a:srgbClr val="0C343D"/>
              </a:buClr>
              <a:buSzPts val="1900"/>
              <a:buChar char="•"/>
            </a:pPr>
            <a:r>
              <a:rPr lang="en-US" sz="1900">
                <a:solidFill>
                  <a:srgbClr val="0C343D"/>
                </a:solidFill>
              </a:rPr>
              <a:t>Educational courses offered across the partner universities</a:t>
            </a:r>
            <a:endParaRPr sz="1900">
              <a:solidFill>
                <a:srgbClr val="0C343D"/>
              </a:solidFill>
            </a:endParaRPr>
          </a:p>
          <a:p>
            <a:pPr indent="-349250" lvl="1" marL="914400" rtl="0" algn="l">
              <a:lnSpc>
                <a:spcPct val="100000"/>
              </a:lnSpc>
              <a:spcBef>
                <a:spcPts val="0"/>
              </a:spcBef>
              <a:spcAft>
                <a:spcPts val="0"/>
              </a:spcAft>
              <a:buClr>
                <a:srgbClr val="0C343D"/>
              </a:buClr>
              <a:buSzPts val="1900"/>
              <a:buChar char="•"/>
            </a:pPr>
            <a:r>
              <a:rPr lang="en-US" sz="1900">
                <a:solidFill>
                  <a:srgbClr val="0C343D"/>
                </a:solidFill>
              </a:rPr>
              <a:t>Links to HBCU institutions</a:t>
            </a:r>
            <a:endParaRPr sz="1900">
              <a:solidFill>
                <a:srgbClr val="0C343D"/>
              </a:solidFill>
            </a:endParaRPr>
          </a:p>
          <a:p>
            <a:pPr indent="-349250" lvl="1" marL="914400" rtl="0" algn="l">
              <a:lnSpc>
                <a:spcPct val="100000"/>
              </a:lnSpc>
              <a:spcBef>
                <a:spcPts val="0"/>
              </a:spcBef>
              <a:spcAft>
                <a:spcPts val="0"/>
              </a:spcAft>
              <a:buClr>
                <a:srgbClr val="0C343D"/>
              </a:buClr>
              <a:buSzPts val="1900"/>
              <a:buChar char="•"/>
            </a:pPr>
            <a:r>
              <a:rPr lang="en-US" sz="1900">
                <a:solidFill>
                  <a:srgbClr val="0C343D"/>
                </a:solidFill>
              </a:rPr>
              <a:t>Connections to affected companies and countries around the world</a:t>
            </a:r>
            <a:endParaRPr sz="1900">
              <a:solidFill>
                <a:srgbClr val="0C343D"/>
              </a:solidFill>
            </a:endParaRPr>
          </a:p>
          <a:p>
            <a:pPr indent="0" lvl="0" marL="914400" rtl="0" algn="l">
              <a:lnSpc>
                <a:spcPct val="100000"/>
              </a:lnSpc>
              <a:spcBef>
                <a:spcPts val="0"/>
              </a:spcBef>
              <a:spcAft>
                <a:spcPts val="0"/>
              </a:spcAft>
              <a:buNone/>
            </a:pPr>
            <a:r>
              <a:t/>
            </a:r>
            <a:endParaRPr sz="1900">
              <a:solidFill>
                <a:srgbClr val="0C343D"/>
              </a:solidFill>
            </a:endParaRPr>
          </a:p>
          <a:p>
            <a:pPr indent="0" lvl="0" marL="0" rtl="0" algn="l">
              <a:lnSpc>
                <a:spcPct val="100000"/>
              </a:lnSpc>
              <a:spcBef>
                <a:spcPts val="0"/>
              </a:spcBef>
              <a:spcAft>
                <a:spcPts val="0"/>
              </a:spcAft>
              <a:buNone/>
            </a:pPr>
            <a:r>
              <a:rPr lang="en-US" sz="1900">
                <a:solidFill>
                  <a:srgbClr val="0C343D"/>
                </a:solidFill>
              </a:rPr>
              <a:t>If we were to write this proposal now, we would increase investment in hardware and software to </a:t>
            </a:r>
            <a:r>
              <a:rPr b="1" lang="en-US" sz="1900">
                <a:solidFill>
                  <a:srgbClr val="0C343D"/>
                </a:solidFill>
              </a:rPr>
              <a:t>improve the experience of remote meeting and teaching.  </a:t>
            </a:r>
            <a:endParaRPr b="1" sz="1900">
              <a:solidFill>
                <a:srgbClr val="0C343D"/>
              </a:solidFill>
            </a:endParaRPr>
          </a:p>
          <a:p>
            <a:pPr indent="-349250" lvl="1" marL="914400" rtl="0" algn="l">
              <a:lnSpc>
                <a:spcPct val="100000"/>
              </a:lnSpc>
              <a:spcBef>
                <a:spcPts val="0"/>
              </a:spcBef>
              <a:spcAft>
                <a:spcPts val="0"/>
              </a:spcAft>
              <a:buClr>
                <a:srgbClr val="0C343D"/>
              </a:buClr>
              <a:buSzPts val="1900"/>
              <a:buChar char="•"/>
            </a:pPr>
            <a:r>
              <a:rPr lang="en-US" sz="1900">
                <a:solidFill>
                  <a:srgbClr val="0C343D"/>
                </a:solidFill>
              </a:rPr>
              <a:t>More sophisticated </a:t>
            </a:r>
            <a:r>
              <a:rPr b="1" lang="en-US" sz="1900">
                <a:solidFill>
                  <a:srgbClr val="0C343D"/>
                </a:solidFill>
              </a:rPr>
              <a:t>equipment</a:t>
            </a:r>
            <a:r>
              <a:rPr lang="en-US" sz="1900">
                <a:solidFill>
                  <a:srgbClr val="0C343D"/>
                </a:solidFill>
              </a:rPr>
              <a:t> in LEAP HQ conference room and partner institutions</a:t>
            </a:r>
            <a:endParaRPr sz="1900">
              <a:solidFill>
                <a:srgbClr val="0C343D"/>
              </a:solidFill>
            </a:endParaRPr>
          </a:p>
          <a:p>
            <a:pPr indent="-349250" lvl="1" marL="914400" rtl="0" algn="l">
              <a:lnSpc>
                <a:spcPct val="100000"/>
              </a:lnSpc>
              <a:spcBef>
                <a:spcPts val="0"/>
              </a:spcBef>
              <a:spcAft>
                <a:spcPts val="0"/>
              </a:spcAft>
              <a:buSzPts val="1900"/>
              <a:buChar char="•"/>
            </a:pPr>
            <a:r>
              <a:rPr lang="en-US" sz="1900"/>
              <a:t>More </a:t>
            </a:r>
            <a:r>
              <a:rPr b="1" lang="en-US" sz="1900">
                <a:solidFill>
                  <a:srgbClr val="0C343D"/>
                </a:solidFill>
              </a:rPr>
              <a:t>training </a:t>
            </a:r>
            <a:r>
              <a:rPr lang="en-US" sz="1900"/>
              <a:t>in “virtual teaming”</a:t>
            </a:r>
            <a:endParaRPr sz="1900">
              <a:solidFill>
                <a:srgbClr val="0C343D"/>
              </a:solidFill>
            </a:endParaRPr>
          </a:p>
          <a:p>
            <a:pPr indent="-349250" lvl="1" marL="914400" rtl="0" algn="l">
              <a:lnSpc>
                <a:spcPct val="100000"/>
              </a:lnSpc>
              <a:spcBef>
                <a:spcPts val="0"/>
              </a:spcBef>
              <a:spcAft>
                <a:spcPts val="0"/>
              </a:spcAft>
              <a:buSzPts val="1900"/>
              <a:buChar char="•"/>
            </a:pPr>
            <a:r>
              <a:rPr b="1" lang="en-US" sz="1900">
                <a:solidFill>
                  <a:srgbClr val="0C343D"/>
                </a:solidFill>
              </a:rPr>
              <a:t>Broader partnership</a:t>
            </a:r>
            <a:r>
              <a:rPr lang="en-US" sz="1900"/>
              <a:t> formation across geographies</a:t>
            </a:r>
            <a:endParaRPr sz="1900"/>
          </a:p>
          <a:p>
            <a:pPr indent="-349250" lvl="1" marL="914400" rtl="0" algn="l">
              <a:lnSpc>
                <a:spcPct val="100000"/>
              </a:lnSpc>
              <a:spcBef>
                <a:spcPts val="0"/>
              </a:spcBef>
              <a:spcAft>
                <a:spcPts val="0"/>
              </a:spcAft>
              <a:buSzPts val="1900"/>
              <a:buChar char="•"/>
            </a:pPr>
            <a:r>
              <a:rPr lang="en-US" sz="1900"/>
              <a:t>A shift in the storyteller in residence and journalism fellowships to an “online first” relationship</a:t>
            </a:r>
            <a:endParaRPr sz="19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g9a4c3edd12_7_0"/>
          <p:cNvSpPr txBox="1"/>
          <p:nvPr>
            <p:ph type="title"/>
          </p:nvPr>
        </p:nvSpPr>
        <p:spPr>
          <a:xfrm>
            <a:off x="578550" y="90300"/>
            <a:ext cx="11190300" cy="1772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1B285E"/>
              </a:buClr>
              <a:buSzPts val="5400"/>
              <a:buFont typeface="Verdana"/>
              <a:buNone/>
            </a:pPr>
            <a:r>
              <a:rPr lang="en-US" sz="2400"/>
              <a:t>“Your proposal was written about 8 months ago. Since then we have all experienced changes in our everyday life as well as changes in how science and education are conducted. If you were to write this proposal now, briefly describe what would you change?”</a:t>
            </a:r>
            <a:endParaRPr sz="5100"/>
          </a:p>
        </p:txBody>
      </p:sp>
      <p:sp>
        <p:nvSpPr>
          <p:cNvPr id="161" name="Google Shape;161;g9a4c3edd12_7_0"/>
          <p:cNvSpPr txBox="1"/>
          <p:nvPr>
            <p:ph idx="1" type="body"/>
          </p:nvPr>
        </p:nvSpPr>
        <p:spPr>
          <a:xfrm>
            <a:off x="578550" y="2020450"/>
            <a:ext cx="11034900" cy="4128600"/>
          </a:xfrm>
          <a:prstGeom prst="rect">
            <a:avLst/>
          </a:prstGeom>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sz="1900">
                <a:solidFill>
                  <a:srgbClr val="0C343D"/>
                </a:solidFill>
              </a:rPr>
              <a:t>The other major shift in 2020 has been a </a:t>
            </a:r>
            <a:r>
              <a:rPr b="1" lang="en-US" sz="1900">
                <a:solidFill>
                  <a:srgbClr val="0C343D"/>
                </a:solidFill>
              </a:rPr>
              <a:t>heightened awareness of systemic racism</a:t>
            </a:r>
            <a:r>
              <a:rPr lang="en-US" sz="1900">
                <a:solidFill>
                  <a:srgbClr val="0C343D"/>
                </a:solidFill>
              </a:rPr>
              <a:t>.  It has spurred increased attention and investment to address this issue at Columbia and our partner universities that LEAP can now leverage to support its DEI strategies.</a:t>
            </a:r>
            <a:endParaRPr sz="1900">
              <a:solidFill>
                <a:srgbClr val="0C343D"/>
              </a:solidFill>
            </a:endParaRPr>
          </a:p>
          <a:p>
            <a:pPr indent="0" lvl="0" marL="0" rtl="0" algn="l">
              <a:lnSpc>
                <a:spcPct val="100000"/>
              </a:lnSpc>
              <a:spcBef>
                <a:spcPts val="0"/>
              </a:spcBef>
              <a:spcAft>
                <a:spcPts val="0"/>
              </a:spcAft>
              <a:buNone/>
            </a:pPr>
            <a:r>
              <a:t/>
            </a:r>
            <a:endParaRPr sz="1900">
              <a:solidFill>
                <a:srgbClr val="0C343D"/>
              </a:solidFill>
            </a:endParaRPr>
          </a:p>
          <a:p>
            <a:pPr indent="0" lvl="0" marL="0" rtl="0" algn="l">
              <a:lnSpc>
                <a:spcPct val="100000"/>
              </a:lnSpc>
              <a:spcBef>
                <a:spcPts val="0"/>
              </a:spcBef>
              <a:spcAft>
                <a:spcPts val="0"/>
              </a:spcAft>
              <a:buNone/>
            </a:pPr>
            <a:r>
              <a:rPr lang="en-US" sz="1900">
                <a:solidFill>
                  <a:srgbClr val="0C343D"/>
                </a:solidFill>
              </a:rPr>
              <a:t>If we were to write this proposal now, we would highlight </a:t>
            </a:r>
            <a:r>
              <a:rPr b="1" lang="en-US" sz="1900">
                <a:solidFill>
                  <a:srgbClr val="0C343D"/>
                </a:solidFill>
              </a:rPr>
              <a:t>a variety of activities that are synergistic with LEAP’s work. </a:t>
            </a:r>
            <a:r>
              <a:rPr lang="en-US" sz="1900">
                <a:solidFill>
                  <a:srgbClr val="0C343D"/>
                </a:solidFill>
              </a:rPr>
              <a:t>For example, just at Columbia:</a:t>
            </a:r>
            <a:endParaRPr sz="1900">
              <a:solidFill>
                <a:srgbClr val="0C343D"/>
              </a:solidFill>
            </a:endParaRPr>
          </a:p>
          <a:p>
            <a:pPr indent="-349250" lvl="0" marL="457200" rtl="0" algn="l">
              <a:lnSpc>
                <a:spcPct val="100000"/>
              </a:lnSpc>
              <a:spcBef>
                <a:spcPts val="0"/>
              </a:spcBef>
              <a:spcAft>
                <a:spcPts val="0"/>
              </a:spcAft>
              <a:buClr>
                <a:srgbClr val="0C343D"/>
              </a:buClr>
              <a:buSzPts val="1900"/>
              <a:buChar char="●"/>
            </a:pPr>
            <a:r>
              <a:rPr lang="en-US" sz="1900">
                <a:solidFill>
                  <a:srgbClr val="0C343D"/>
                </a:solidFill>
              </a:rPr>
              <a:t>Cogburn is leading a new Deans’ Council institute focused on anti-racism created by the Provost; </a:t>
            </a:r>
            <a:endParaRPr sz="1900">
              <a:solidFill>
                <a:srgbClr val="0C343D"/>
              </a:solidFill>
            </a:endParaRPr>
          </a:p>
          <a:p>
            <a:pPr indent="-349250" lvl="0" marL="457200" rtl="0" algn="l">
              <a:lnSpc>
                <a:spcPct val="100000"/>
              </a:lnSpc>
              <a:spcBef>
                <a:spcPts val="0"/>
              </a:spcBef>
              <a:spcAft>
                <a:spcPts val="0"/>
              </a:spcAft>
              <a:buClr>
                <a:srgbClr val="0C343D"/>
              </a:buClr>
              <a:buSzPts val="1900"/>
              <a:buChar char="●"/>
            </a:pPr>
            <a:r>
              <a:rPr lang="en-US" sz="1900">
                <a:solidFill>
                  <a:srgbClr val="0C343D"/>
                </a:solidFill>
              </a:rPr>
              <a:t>Bell, Kingslake and McKinley are members of a new DEI taskforce at Lamont Doherty Earth Observatory instigated by Senior Personnel and LDEO Interim Director Raymo; and</a:t>
            </a:r>
            <a:endParaRPr sz="1900">
              <a:solidFill>
                <a:srgbClr val="0C343D"/>
              </a:solidFill>
            </a:endParaRPr>
          </a:p>
          <a:p>
            <a:pPr indent="-349250" lvl="0" marL="457200" rtl="0" algn="l">
              <a:lnSpc>
                <a:spcPct val="100000"/>
              </a:lnSpc>
              <a:spcBef>
                <a:spcPts val="0"/>
              </a:spcBef>
              <a:spcAft>
                <a:spcPts val="0"/>
              </a:spcAft>
              <a:buClr>
                <a:srgbClr val="0C343D"/>
              </a:buClr>
              <a:buSzPts val="1900"/>
              <a:buChar char="●"/>
            </a:pPr>
            <a:r>
              <a:rPr lang="en-US" sz="1900">
                <a:solidFill>
                  <a:srgbClr val="0C343D"/>
                </a:solidFill>
              </a:rPr>
              <a:t>McKinley chairs the diversity committee for Earth and Environmental Sciences, and in this capacity has joined a new “super-group” of the chairs of diversity committees of the science departments within Columbia Arts &amp; Sciences. Several of the departmental committees have just been formed.</a:t>
            </a:r>
            <a:endParaRPr sz="37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g9aeaa8c501_0_20"/>
          <p:cNvSpPr txBox="1"/>
          <p:nvPr>
            <p:ph idx="1" type="body"/>
          </p:nvPr>
        </p:nvSpPr>
        <p:spPr>
          <a:xfrm>
            <a:off x="716900" y="1529075"/>
            <a:ext cx="10515600" cy="2303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t/>
            </a:r>
            <a:endParaRPr sz="2300">
              <a:solidFill>
                <a:srgbClr val="000000"/>
              </a:solidFill>
            </a:endParaRPr>
          </a:p>
          <a:p>
            <a:pPr indent="-196850" lvl="0" marL="228600" rtl="0" algn="l">
              <a:lnSpc>
                <a:spcPct val="100000"/>
              </a:lnSpc>
              <a:spcBef>
                <a:spcPts val="0"/>
              </a:spcBef>
              <a:spcAft>
                <a:spcPts val="0"/>
              </a:spcAft>
              <a:buClr>
                <a:srgbClr val="0C343D"/>
              </a:buClr>
              <a:buSzPts val="2300"/>
              <a:buChar char="•"/>
            </a:pPr>
            <a:r>
              <a:rPr lang="en-US" sz="2300">
                <a:solidFill>
                  <a:srgbClr val="0C343D"/>
                </a:solidFill>
              </a:rPr>
              <a:t>AI strategies at organizations like NOAA and NASA emphasize the importance of AI research but don’t provide the focused structure needed </a:t>
            </a:r>
            <a:r>
              <a:rPr b="1" lang="en-US" sz="2300">
                <a:solidFill>
                  <a:srgbClr val="0C343D"/>
                </a:solidFill>
              </a:rPr>
              <a:t>to fully integrate ML and Climate research via the creation of a new discipline</a:t>
            </a:r>
            <a:r>
              <a:rPr lang="en-US" sz="2300">
                <a:solidFill>
                  <a:srgbClr val="0C343D"/>
                </a:solidFill>
              </a:rPr>
              <a:t>. For this, an STC is needed.</a:t>
            </a:r>
            <a:endParaRPr sz="2300">
              <a:solidFill>
                <a:srgbClr val="0C343D"/>
              </a:solidFill>
            </a:endParaRPr>
          </a:p>
          <a:p>
            <a:pPr indent="0" lvl="0" marL="228600" rtl="0" algn="l">
              <a:lnSpc>
                <a:spcPct val="100000"/>
              </a:lnSpc>
              <a:spcBef>
                <a:spcPts val="0"/>
              </a:spcBef>
              <a:spcAft>
                <a:spcPts val="0"/>
              </a:spcAft>
              <a:buNone/>
            </a:pPr>
            <a:r>
              <a:t/>
            </a:r>
            <a:endParaRPr sz="2300">
              <a:solidFill>
                <a:srgbClr val="0C343D"/>
              </a:solidFill>
            </a:endParaRPr>
          </a:p>
          <a:p>
            <a:pPr indent="-196850" lvl="0" marL="228600" rtl="0" algn="l">
              <a:lnSpc>
                <a:spcPct val="100000"/>
              </a:lnSpc>
              <a:spcBef>
                <a:spcPts val="0"/>
              </a:spcBef>
              <a:spcAft>
                <a:spcPts val="0"/>
              </a:spcAft>
              <a:buClr>
                <a:srgbClr val="000000"/>
              </a:buClr>
              <a:buSzPts val="2300"/>
              <a:buChar char="•"/>
            </a:pPr>
            <a:r>
              <a:rPr lang="en-US" sz="2300">
                <a:solidFill>
                  <a:srgbClr val="000000"/>
                </a:solidFill>
              </a:rPr>
              <a:t>LEAP will </a:t>
            </a:r>
            <a:r>
              <a:rPr b="1" lang="en-US" sz="2300">
                <a:solidFill>
                  <a:srgbClr val="0C343D"/>
                </a:solidFill>
              </a:rPr>
              <a:t>accelerate</a:t>
            </a:r>
            <a:r>
              <a:rPr lang="en-US" sz="2300">
                <a:solidFill>
                  <a:srgbClr val="0C343D"/>
                </a:solidFill>
              </a:rPr>
              <a:t> </a:t>
            </a:r>
            <a:r>
              <a:rPr lang="en-US" sz="2300">
                <a:solidFill>
                  <a:srgbClr val="000000"/>
                </a:solidFill>
              </a:rPr>
              <a:t>+ </a:t>
            </a:r>
            <a:r>
              <a:rPr b="1" lang="en-US" sz="2300">
                <a:solidFill>
                  <a:srgbClr val="0C343D"/>
                </a:solidFill>
              </a:rPr>
              <a:t>coordinate</a:t>
            </a:r>
            <a:r>
              <a:rPr lang="en-US" sz="2300">
                <a:solidFill>
                  <a:srgbClr val="0C343D"/>
                </a:solidFill>
              </a:rPr>
              <a:t> </a:t>
            </a:r>
            <a:r>
              <a:rPr lang="en-US" sz="2300">
                <a:solidFill>
                  <a:srgbClr val="000000"/>
                </a:solidFill>
              </a:rPr>
              <a:t>convergence between data science + climate science, with sustained effort over 5 - 10 years</a:t>
            </a:r>
            <a:endParaRPr sz="2300">
              <a:solidFill>
                <a:srgbClr val="000000"/>
              </a:solidFill>
            </a:endParaRPr>
          </a:p>
          <a:p>
            <a:pPr indent="0" lvl="0" marL="685800" rtl="0" algn="l">
              <a:lnSpc>
                <a:spcPct val="100000"/>
              </a:lnSpc>
              <a:spcBef>
                <a:spcPts val="0"/>
              </a:spcBef>
              <a:spcAft>
                <a:spcPts val="0"/>
              </a:spcAft>
              <a:buNone/>
            </a:pPr>
            <a:r>
              <a:t/>
            </a:r>
            <a:endParaRPr sz="1900">
              <a:solidFill>
                <a:srgbClr val="000000"/>
              </a:solidFill>
            </a:endParaRPr>
          </a:p>
          <a:p>
            <a:pPr indent="-196850" lvl="0" marL="228600" rtl="0" algn="l">
              <a:lnSpc>
                <a:spcPct val="100000"/>
              </a:lnSpc>
              <a:spcBef>
                <a:spcPts val="0"/>
              </a:spcBef>
              <a:spcAft>
                <a:spcPts val="0"/>
              </a:spcAft>
              <a:buClr>
                <a:srgbClr val="000000"/>
              </a:buClr>
              <a:buSzPts val="2300"/>
              <a:buChar char="•"/>
            </a:pPr>
            <a:r>
              <a:rPr lang="en-US" sz="2300">
                <a:solidFill>
                  <a:srgbClr val="000000"/>
                </a:solidFill>
              </a:rPr>
              <a:t>Synergistic approach </a:t>
            </a:r>
            <a:r>
              <a:rPr b="1" lang="en-US" sz="2300">
                <a:solidFill>
                  <a:srgbClr val="000000"/>
                </a:solidFill>
              </a:rPr>
              <a:t>will drive advances in both data science + climate science</a:t>
            </a:r>
            <a:endParaRPr b="1" sz="2300">
              <a:solidFill>
                <a:srgbClr val="000000"/>
              </a:solidFill>
            </a:endParaRPr>
          </a:p>
          <a:p>
            <a:pPr indent="0" lvl="0" marL="0" rtl="0" algn="l">
              <a:lnSpc>
                <a:spcPct val="100000"/>
              </a:lnSpc>
              <a:spcBef>
                <a:spcPts val="0"/>
              </a:spcBef>
              <a:spcAft>
                <a:spcPts val="0"/>
              </a:spcAft>
              <a:buNone/>
            </a:pPr>
            <a:r>
              <a:t/>
            </a:r>
            <a:endParaRPr sz="3700">
              <a:solidFill>
                <a:srgbClr val="000000"/>
              </a:solidFill>
            </a:endParaRPr>
          </a:p>
        </p:txBody>
      </p:sp>
      <p:sp>
        <p:nvSpPr>
          <p:cNvPr id="167" name="Google Shape;167;g9aeaa8c501_0_20"/>
          <p:cNvSpPr txBox="1"/>
          <p:nvPr>
            <p:ph type="title"/>
          </p:nvPr>
        </p:nvSpPr>
        <p:spPr>
          <a:xfrm>
            <a:off x="363950" y="264025"/>
            <a:ext cx="116967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1B285E"/>
              </a:buClr>
              <a:buSzPts val="5400"/>
              <a:buFont typeface="Verdana"/>
              <a:buNone/>
            </a:pPr>
            <a:r>
              <a:rPr lang="en-US" sz="2400"/>
              <a:t>“There is already strong collaboration between geoscientists and AI (e.g. at NOAA), how does the creation of a LEAP STC lead to synergies that aren't going to occur on their own as science and data science naturally converge?”</a:t>
            </a:r>
            <a:endParaRPr sz="24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g9a4c3edd12_2_138"/>
          <p:cNvSpPr txBox="1"/>
          <p:nvPr>
            <p:ph idx="1" type="body"/>
          </p:nvPr>
        </p:nvSpPr>
        <p:spPr>
          <a:xfrm>
            <a:off x="533325" y="1805775"/>
            <a:ext cx="11317500" cy="3812400"/>
          </a:xfrm>
          <a:prstGeom prst="rect">
            <a:avLst/>
          </a:prstGeom>
          <a:noFill/>
          <a:ln>
            <a:noFill/>
          </a:ln>
        </p:spPr>
        <p:txBody>
          <a:bodyPr anchorCtr="0" anchor="t" bIns="45700" lIns="91425" spcFirstLastPara="1" rIns="91425" wrap="square" tIns="45700">
            <a:noAutofit/>
          </a:bodyPr>
          <a:lstStyle/>
          <a:p>
            <a:pPr indent="-196850" lvl="0" marL="228600" rtl="0" algn="l">
              <a:lnSpc>
                <a:spcPct val="115000"/>
              </a:lnSpc>
              <a:spcBef>
                <a:spcPts val="0"/>
              </a:spcBef>
              <a:spcAft>
                <a:spcPts val="0"/>
              </a:spcAft>
              <a:buClr>
                <a:srgbClr val="000000"/>
              </a:buClr>
              <a:buSzPts val="2300"/>
              <a:buChar char="•"/>
            </a:pPr>
            <a:r>
              <a:rPr lang="en-US" sz="2300">
                <a:solidFill>
                  <a:srgbClr val="000000"/>
                </a:solidFill>
              </a:rPr>
              <a:t>More reliable decadal-century timescale projections are </a:t>
            </a:r>
            <a:r>
              <a:rPr b="1" lang="en-US" sz="2300">
                <a:solidFill>
                  <a:srgbClr val="0C343D"/>
                </a:solidFill>
              </a:rPr>
              <a:t>only possible through Center coordination</a:t>
            </a:r>
            <a:endParaRPr b="1" sz="2300">
              <a:solidFill>
                <a:srgbClr val="0C343D"/>
              </a:solidFill>
            </a:endParaRPr>
          </a:p>
          <a:p>
            <a:pPr indent="-209550" lvl="1" marL="685800" rtl="0" algn="l">
              <a:lnSpc>
                <a:spcPct val="115000"/>
              </a:lnSpc>
              <a:spcBef>
                <a:spcPts val="0"/>
              </a:spcBef>
              <a:spcAft>
                <a:spcPts val="0"/>
              </a:spcAft>
              <a:buClr>
                <a:srgbClr val="000000"/>
              </a:buClr>
              <a:buSzPts val="2100"/>
              <a:buChar char="•"/>
            </a:pPr>
            <a:r>
              <a:rPr lang="en-US" sz="2100">
                <a:solidFill>
                  <a:srgbClr val="000000"/>
                </a:solidFill>
              </a:rPr>
              <a:t>New ML physics-guided algorithms</a:t>
            </a:r>
            <a:endParaRPr sz="2100">
              <a:solidFill>
                <a:srgbClr val="000000"/>
              </a:solidFill>
            </a:endParaRPr>
          </a:p>
          <a:p>
            <a:pPr indent="-209550" lvl="1" marL="685800" rtl="0" algn="l">
              <a:lnSpc>
                <a:spcPct val="115000"/>
              </a:lnSpc>
              <a:spcBef>
                <a:spcPts val="0"/>
              </a:spcBef>
              <a:spcAft>
                <a:spcPts val="0"/>
              </a:spcAft>
              <a:buClr>
                <a:srgbClr val="000000"/>
              </a:buClr>
              <a:buSzPts val="2100"/>
              <a:buChar char="•"/>
            </a:pPr>
            <a:r>
              <a:rPr lang="en-US" sz="2100">
                <a:solidFill>
                  <a:srgbClr val="000000"/>
                </a:solidFill>
              </a:rPr>
              <a:t>Improvement of Earth System models with uncertainty representation + reduction of structural model errors</a:t>
            </a:r>
            <a:endParaRPr sz="2100">
              <a:solidFill>
                <a:srgbClr val="000000"/>
              </a:solidFill>
            </a:endParaRPr>
          </a:p>
          <a:p>
            <a:pPr indent="-222250" lvl="2" marL="1143000" rtl="0" algn="l">
              <a:lnSpc>
                <a:spcPct val="115000"/>
              </a:lnSpc>
              <a:spcBef>
                <a:spcPts val="0"/>
              </a:spcBef>
              <a:spcAft>
                <a:spcPts val="0"/>
              </a:spcAft>
              <a:buClr>
                <a:srgbClr val="000000"/>
              </a:buClr>
              <a:buSzPts val="1900"/>
              <a:buChar char="•"/>
            </a:pPr>
            <a:r>
              <a:rPr lang="en-US" sz="1900">
                <a:solidFill>
                  <a:srgbClr val="000000"/>
                </a:solidFill>
              </a:rPr>
              <a:t>Advance beyond prior efforts aimed at reducing initial condition uncertainty for weather forecasts or improving speed of parameterizations through emulation. </a:t>
            </a:r>
            <a:endParaRPr sz="1900">
              <a:solidFill>
                <a:srgbClr val="000000"/>
              </a:solidFill>
            </a:endParaRPr>
          </a:p>
          <a:p>
            <a:pPr indent="0" lvl="0" marL="1143000" rtl="0" algn="l">
              <a:lnSpc>
                <a:spcPct val="115000"/>
              </a:lnSpc>
              <a:spcBef>
                <a:spcPts val="0"/>
              </a:spcBef>
              <a:spcAft>
                <a:spcPts val="0"/>
              </a:spcAft>
              <a:buNone/>
            </a:pPr>
            <a:r>
              <a:t/>
            </a:r>
            <a:endParaRPr sz="2700">
              <a:solidFill>
                <a:srgbClr val="000000"/>
              </a:solidFill>
            </a:endParaRPr>
          </a:p>
          <a:p>
            <a:pPr indent="-196850" lvl="0" marL="228600" rtl="0" algn="l">
              <a:lnSpc>
                <a:spcPct val="115000"/>
              </a:lnSpc>
              <a:spcBef>
                <a:spcPts val="0"/>
              </a:spcBef>
              <a:spcAft>
                <a:spcPts val="0"/>
              </a:spcAft>
              <a:buClr>
                <a:srgbClr val="000000"/>
              </a:buClr>
              <a:buSzPts val="2300"/>
              <a:buChar char="•"/>
            </a:pPr>
            <a:r>
              <a:rPr b="1" lang="en-US" sz="2300">
                <a:solidFill>
                  <a:srgbClr val="0C343D"/>
                </a:solidFill>
              </a:rPr>
              <a:t>Education of climate data scientists</a:t>
            </a:r>
            <a:r>
              <a:rPr lang="en-US" sz="2300">
                <a:solidFill>
                  <a:srgbClr val="000000"/>
                </a:solidFill>
              </a:rPr>
              <a:t> to become the next generation of ESM development + analysis leaders</a:t>
            </a:r>
            <a:endParaRPr sz="4100">
              <a:solidFill>
                <a:srgbClr val="000000"/>
              </a:solidFill>
            </a:endParaRPr>
          </a:p>
        </p:txBody>
      </p:sp>
      <p:sp>
        <p:nvSpPr>
          <p:cNvPr id="173" name="Google Shape;173;g9a4c3edd12_2_138"/>
          <p:cNvSpPr txBox="1"/>
          <p:nvPr>
            <p:ph type="title"/>
          </p:nvPr>
        </p:nvSpPr>
        <p:spPr>
          <a:xfrm>
            <a:off x="343725" y="213475"/>
            <a:ext cx="11696700" cy="14955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1B285E"/>
              </a:buClr>
              <a:buSzPts val="5400"/>
              <a:buFont typeface="Verdana"/>
              <a:buNone/>
            </a:pPr>
            <a:r>
              <a:rPr lang="en-US" sz="2400"/>
              <a:t>“There is already strong collaboration between geoscientists and AI (e.g. at NOAA), how does the creation of a LEAP STC lead to synergies that aren't going to occur on their own as science and data science naturally converge?”</a:t>
            </a:r>
            <a:endParaRPr sz="24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g9a4c3edd12_16_5"/>
          <p:cNvSpPr txBox="1"/>
          <p:nvPr>
            <p:ph type="title"/>
          </p:nvPr>
        </p:nvSpPr>
        <p:spPr>
          <a:xfrm>
            <a:off x="343725" y="248100"/>
            <a:ext cx="11696700" cy="1442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1B285E"/>
              </a:buClr>
              <a:buSzPts val="5400"/>
              <a:buFont typeface="Verdana"/>
              <a:buNone/>
            </a:pPr>
            <a:r>
              <a:rPr lang="en-US" sz="2400"/>
              <a:t>“There is already strong collaboration between geoscientists and AI (e.g. at NOAA), how does the creation of a LEAP STC lead to synergies that aren't going to occur on their own as science and data science naturally converge?”</a:t>
            </a:r>
            <a:endParaRPr sz="2400"/>
          </a:p>
        </p:txBody>
      </p:sp>
      <p:pic>
        <p:nvPicPr>
          <p:cNvPr id="179" name="Google Shape;179;g9a4c3edd12_16_5"/>
          <p:cNvPicPr preferRelativeResize="0"/>
          <p:nvPr/>
        </p:nvPicPr>
        <p:blipFill>
          <a:blip r:embed="rId3">
            <a:alphaModFix/>
          </a:blip>
          <a:stretch>
            <a:fillRect/>
          </a:stretch>
        </p:blipFill>
        <p:spPr>
          <a:xfrm>
            <a:off x="201300" y="1883650"/>
            <a:ext cx="7842542" cy="4862376"/>
          </a:xfrm>
          <a:prstGeom prst="rect">
            <a:avLst/>
          </a:prstGeom>
          <a:noFill/>
          <a:ln>
            <a:noFill/>
          </a:ln>
        </p:spPr>
      </p:pic>
      <p:sp>
        <p:nvSpPr>
          <p:cNvPr id="180" name="Google Shape;180;g9a4c3edd12_16_5"/>
          <p:cNvSpPr txBox="1"/>
          <p:nvPr>
            <p:ph idx="1" type="body"/>
          </p:nvPr>
        </p:nvSpPr>
        <p:spPr>
          <a:xfrm>
            <a:off x="7865150" y="1752475"/>
            <a:ext cx="4326900" cy="3842700"/>
          </a:xfrm>
          <a:prstGeom prst="rect">
            <a:avLst/>
          </a:prstGeom>
          <a:noFill/>
          <a:ln>
            <a:noFill/>
          </a:ln>
        </p:spPr>
        <p:txBody>
          <a:bodyPr anchorCtr="0" anchor="t" bIns="45700" lIns="91425" spcFirstLastPara="1" rIns="91425" wrap="square" tIns="45700">
            <a:noAutofit/>
          </a:bodyPr>
          <a:lstStyle/>
          <a:p>
            <a:pPr indent="-355600" lvl="0" marL="457200" rtl="0" algn="l">
              <a:lnSpc>
                <a:spcPct val="100000"/>
              </a:lnSpc>
              <a:spcBef>
                <a:spcPts val="0"/>
              </a:spcBef>
              <a:spcAft>
                <a:spcPts val="0"/>
              </a:spcAft>
              <a:buClr>
                <a:srgbClr val="0C343D"/>
              </a:buClr>
              <a:buSzPts val="2000"/>
              <a:buChar char="•"/>
            </a:pPr>
            <a:r>
              <a:rPr lang="en-US" sz="2000">
                <a:solidFill>
                  <a:srgbClr val="0C343D"/>
                </a:solidFill>
              </a:rPr>
              <a:t>Based on prior experience with  conventional parameterizations, implementation of ML-based parameterizations into ESMs will encounter unforeseen challenges.</a:t>
            </a:r>
            <a:endParaRPr sz="2000">
              <a:solidFill>
                <a:srgbClr val="0C343D"/>
              </a:solidFill>
            </a:endParaRPr>
          </a:p>
          <a:p>
            <a:pPr indent="-355600" lvl="0" marL="457200" rtl="0" algn="l">
              <a:lnSpc>
                <a:spcPct val="100000"/>
              </a:lnSpc>
              <a:spcBef>
                <a:spcPts val="1000"/>
              </a:spcBef>
              <a:spcAft>
                <a:spcPts val="1000"/>
              </a:spcAft>
              <a:buClr>
                <a:srgbClr val="0C343D"/>
              </a:buClr>
              <a:buSzPts val="2000"/>
              <a:buChar char="•"/>
            </a:pPr>
            <a:r>
              <a:rPr lang="en-US" sz="2000">
                <a:solidFill>
                  <a:srgbClr val="0C343D"/>
                </a:solidFill>
              </a:rPr>
              <a:t>Again, the sustained effort afforded by an STC will provide platform to </a:t>
            </a:r>
            <a:r>
              <a:rPr b="1" lang="en-US" sz="2000">
                <a:solidFill>
                  <a:srgbClr val="0C343D"/>
                </a:solidFill>
              </a:rPr>
              <a:t>achieve success with full circuit of model development</a:t>
            </a:r>
            <a:r>
              <a:rPr lang="en-US" sz="2000">
                <a:solidFill>
                  <a:srgbClr val="0C343D"/>
                </a:solidFill>
              </a:rPr>
              <a:t>.</a:t>
            </a:r>
            <a:endParaRPr sz="2400">
              <a:solidFill>
                <a:srgbClr val="000000"/>
              </a:solidFill>
            </a:endParaRPr>
          </a:p>
        </p:txBody>
      </p:sp>
      <p:pic>
        <p:nvPicPr>
          <p:cNvPr id="181" name="Google Shape;181;g9a4c3edd12_16_5"/>
          <p:cNvPicPr preferRelativeResize="0"/>
          <p:nvPr/>
        </p:nvPicPr>
        <p:blipFill>
          <a:blip r:embed="rId4">
            <a:alphaModFix/>
          </a:blip>
          <a:stretch>
            <a:fillRect/>
          </a:stretch>
        </p:blipFill>
        <p:spPr>
          <a:xfrm>
            <a:off x="3353817" y="3644800"/>
            <a:ext cx="1771650" cy="857250"/>
          </a:xfrm>
          <a:prstGeom prst="rect">
            <a:avLst/>
          </a:prstGeom>
          <a:noFill/>
          <a:ln>
            <a:noFill/>
          </a:ln>
        </p:spPr>
      </p:pic>
      <p:pic>
        <p:nvPicPr>
          <p:cNvPr id="182" name="Google Shape;182;g9a4c3edd12_16_5"/>
          <p:cNvPicPr preferRelativeResize="0"/>
          <p:nvPr/>
        </p:nvPicPr>
        <p:blipFill>
          <a:blip r:embed="rId5">
            <a:alphaModFix/>
          </a:blip>
          <a:stretch>
            <a:fillRect/>
          </a:stretch>
        </p:blipFill>
        <p:spPr>
          <a:xfrm>
            <a:off x="2747242" y="3068550"/>
            <a:ext cx="1323975" cy="3905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g9aeaa8c501_0_2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1B285E"/>
              </a:buClr>
              <a:buSzPts val="5400"/>
              <a:buFont typeface="Verdana"/>
              <a:buNone/>
            </a:pPr>
            <a:r>
              <a:rPr lang="en-US" sz="2500"/>
              <a:t>“The presentation showed how the current understanding of physics can supplement ML to develop better models. But how can the results from these physics-informed models advance our understanding of the underlying physics?”</a:t>
            </a:r>
            <a:endParaRPr sz="2500"/>
          </a:p>
        </p:txBody>
      </p:sp>
      <p:sp>
        <p:nvSpPr>
          <p:cNvPr id="188" name="Google Shape;188;g9aeaa8c501_0_25"/>
          <p:cNvSpPr txBox="1"/>
          <p:nvPr>
            <p:ph idx="1" type="body"/>
          </p:nvPr>
        </p:nvSpPr>
        <p:spPr>
          <a:xfrm>
            <a:off x="496175" y="1807550"/>
            <a:ext cx="11469600" cy="4465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b="1" lang="en-US" sz="2500">
                <a:solidFill>
                  <a:srgbClr val="0C343D"/>
                </a:solidFill>
              </a:rPr>
              <a:t>Center Culture: </a:t>
            </a:r>
            <a:endParaRPr b="1" sz="2200">
              <a:solidFill>
                <a:srgbClr val="000000"/>
              </a:solidFill>
            </a:endParaRPr>
          </a:p>
          <a:p>
            <a:pPr indent="-190500" lvl="0" marL="228600" rtl="0" algn="l">
              <a:lnSpc>
                <a:spcPct val="100000"/>
              </a:lnSpc>
              <a:spcBef>
                <a:spcPts val="0"/>
              </a:spcBef>
              <a:spcAft>
                <a:spcPts val="0"/>
              </a:spcAft>
              <a:buClr>
                <a:srgbClr val="000000"/>
              </a:buClr>
              <a:buSzPts val="2200"/>
              <a:buChar char="•"/>
            </a:pPr>
            <a:r>
              <a:rPr lang="en-US" sz="2200"/>
              <a:t>Climate science PIs (e.g. Gentine, Zanna, McKinley, Abernathey, etc.) are fundamentally motivated by a desire for better physical understanding, with data science and machine learning as a way to break long-standing deadlocks. </a:t>
            </a:r>
            <a:endParaRPr sz="2200"/>
          </a:p>
          <a:p>
            <a:pPr indent="0" lvl="0" marL="228600" rtl="0" algn="l">
              <a:lnSpc>
                <a:spcPct val="100000"/>
              </a:lnSpc>
              <a:spcBef>
                <a:spcPts val="0"/>
              </a:spcBef>
              <a:spcAft>
                <a:spcPts val="0"/>
              </a:spcAft>
              <a:buNone/>
            </a:pPr>
            <a:r>
              <a:t/>
            </a:r>
            <a:endParaRPr sz="2200"/>
          </a:p>
          <a:p>
            <a:pPr indent="-190500" lvl="0" marL="228600" rtl="0" algn="l">
              <a:lnSpc>
                <a:spcPct val="100000"/>
              </a:lnSpc>
              <a:spcBef>
                <a:spcPts val="0"/>
              </a:spcBef>
              <a:spcAft>
                <a:spcPts val="0"/>
              </a:spcAft>
              <a:buClr>
                <a:srgbClr val="000000"/>
              </a:buClr>
              <a:buSzPts val="2200"/>
              <a:buChar char="•"/>
            </a:pPr>
            <a:r>
              <a:rPr lang="en-US" sz="2200">
                <a:solidFill>
                  <a:srgbClr val="000000"/>
                </a:solidFill>
              </a:rPr>
              <a:t>Cultivating investigation of physics &lt;-&gt; machine learning through 2-way feedback, including: </a:t>
            </a:r>
            <a:endParaRPr sz="2200">
              <a:solidFill>
                <a:srgbClr val="000000"/>
              </a:solidFill>
            </a:endParaRPr>
          </a:p>
          <a:p>
            <a:pPr indent="-215900" lvl="1" marL="685800" rtl="0" algn="l">
              <a:lnSpc>
                <a:spcPct val="100000"/>
              </a:lnSpc>
              <a:spcBef>
                <a:spcPts val="0"/>
              </a:spcBef>
              <a:spcAft>
                <a:spcPts val="0"/>
              </a:spcAft>
              <a:buClr>
                <a:srgbClr val="000000"/>
              </a:buClr>
              <a:buSzPts val="2200"/>
              <a:buChar char="•"/>
            </a:pPr>
            <a:r>
              <a:rPr lang="en-US" sz="2200">
                <a:solidFill>
                  <a:srgbClr val="000000"/>
                </a:solidFill>
              </a:rPr>
              <a:t>Research led by co-directors in geoscience + data science</a:t>
            </a:r>
            <a:endParaRPr sz="2200">
              <a:solidFill>
                <a:srgbClr val="000000"/>
              </a:solidFill>
            </a:endParaRPr>
          </a:p>
          <a:p>
            <a:pPr indent="-215900" lvl="1" marL="685800" rtl="0" algn="l">
              <a:lnSpc>
                <a:spcPct val="100000"/>
              </a:lnSpc>
              <a:spcBef>
                <a:spcPts val="0"/>
              </a:spcBef>
              <a:spcAft>
                <a:spcPts val="0"/>
              </a:spcAft>
              <a:buClr>
                <a:srgbClr val="000000"/>
              </a:buClr>
              <a:buSzPts val="2200"/>
              <a:buChar char="•"/>
            </a:pPr>
            <a:r>
              <a:rPr lang="en-US" sz="2200">
                <a:solidFill>
                  <a:srgbClr val="000000"/>
                </a:solidFill>
              </a:rPr>
              <a:t>Education with new curriculum</a:t>
            </a:r>
            <a:endParaRPr sz="2200">
              <a:solidFill>
                <a:srgbClr val="000000"/>
              </a:solidFill>
            </a:endParaRPr>
          </a:p>
          <a:p>
            <a:pPr indent="-215900" lvl="1" marL="685800" rtl="0" algn="l">
              <a:lnSpc>
                <a:spcPct val="100000"/>
              </a:lnSpc>
              <a:spcBef>
                <a:spcPts val="0"/>
              </a:spcBef>
              <a:spcAft>
                <a:spcPts val="0"/>
              </a:spcAft>
              <a:buClr>
                <a:srgbClr val="000000"/>
              </a:buClr>
              <a:buSzPts val="2200"/>
              <a:buChar char="•"/>
            </a:pPr>
            <a:r>
              <a:rPr lang="en-US" sz="2200">
                <a:solidFill>
                  <a:srgbClr val="000000"/>
                </a:solidFill>
              </a:rPr>
              <a:t>Senior personnel team including climate scientists + data scientists supervising graduate students + postdocs</a:t>
            </a:r>
            <a:endParaRPr sz="2200">
              <a:solidFill>
                <a:srgbClr val="000000"/>
              </a:solidFill>
            </a:endParaRPr>
          </a:p>
          <a:p>
            <a:pPr indent="-215900" lvl="1" marL="685800" rtl="0" algn="l">
              <a:lnSpc>
                <a:spcPct val="100000"/>
              </a:lnSpc>
              <a:spcBef>
                <a:spcPts val="0"/>
              </a:spcBef>
              <a:spcAft>
                <a:spcPts val="0"/>
              </a:spcAft>
              <a:buClr>
                <a:srgbClr val="000000"/>
              </a:buClr>
              <a:buSzPts val="2200"/>
              <a:buChar char="•"/>
            </a:pPr>
            <a:r>
              <a:rPr lang="en-US" sz="2200">
                <a:solidFill>
                  <a:srgbClr val="000000"/>
                </a:solidFill>
              </a:rPr>
              <a:t>Convergence luncheons</a:t>
            </a:r>
            <a:endParaRPr sz="2200">
              <a:solidFill>
                <a:srgbClr val="0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g9a4c3edd12_2_4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1B285E"/>
              </a:buClr>
              <a:buSzPts val="5400"/>
              <a:buFont typeface="Verdana"/>
              <a:buNone/>
            </a:pPr>
            <a:r>
              <a:rPr lang="en-US" sz="2500"/>
              <a:t>“The presentation showed how the current understanding of physics can supplement ML to develop better models. But how can the results from these physics-informed models advance our understanding of the underlying physics?”</a:t>
            </a:r>
            <a:endParaRPr sz="2500"/>
          </a:p>
        </p:txBody>
      </p:sp>
      <p:sp>
        <p:nvSpPr>
          <p:cNvPr id="194" name="Google Shape;194;g9a4c3edd12_2_49"/>
          <p:cNvSpPr txBox="1"/>
          <p:nvPr>
            <p:ph idx="1" type="body"/>
          </p:nvPr>
        </p:nvSpPr>
        <p:spPr>
          <a:xfrm>
            <a:off x="531625" y="2184100"/>
            <a:ext cx="11235000" cy="3433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b="1" lang="en-US" sz="2200">
                <a:solidFill>
                  <a:srgbClr val="0C343D"/>
                </a:solidFill>
              </a:rPr>
              <a:t>Overall Research Strategy: bi-directional </a:t>
            </a:r>
            <a:r>
              <a:rPr b="1" lang="en-US" sz="2200">
                <a:solidFill>
                  <a:srgbClr val="0C343D"/>
                </a:solidFill>
              </a:rPr>
              <a:t>transfer between the fields, forging opportunities for scientific discovery </a:t>
            </a:r>
            <a:endParaRPr b="1" sz="2200">
              <a:solidFill>
                <a:srgbClr val="0C343D"/>
              </a:solidFill>
            </a:endParaRPr>
          </a:p>
          <a:p>
            <a:pPr indent="-190500" lvl="0" marL="228600" rtl="0" algn="l">
              <a:lnSpc>
                <a:spcPct val="100000"/>
              </a:lnSpc>
              <a:spcBef>
                <a:spcPts val="0"/>
              </a:spcBef>
              <a:spcAft>
                <a:spcPts val="0"/>
              </a:spcAft>
              <a:buClr>
                <a:srgbClr val="000000"/>
              </a:buClr>
              <a:buSzPts val="2200"/>
              <a:buChar char="•"/>
            </a:pPr>
            <a:r>
              <a:rPr lang="en-US" sz="2200">
                <a:solidFill>
                  <a:srgbClr val="000000"/>
                </a:solidFill>
              </a:rPr>
              <a:t>Using domain knowledge to ask questions from the data: identify cause and effect with causal inference (e.g., recent paper on Lorentz’s model causal relationship)</a:t>
            </a:r>
            <a:endParaRPr sz="2200">
              <a:solidFill>
                <a:srgbClr val="000000"/>
              </a:solidFill>
            </a:endParaRPr>
          </a:p>
          <a:p>
            <a:pPr indent="-190500" lvl="0" marL="228600" rtl="0" algn="l">
              <a:lnSpc>
                <a:spcPct val="100000"/>
              </a:lnSpc>
              <a:spcBef>
                <a:spcPts val="0"/>
              </a:spcBef>
              <a:spcAft>
                <a:spcPts val="0"/>
              </a:spcAft>
              <a:buClr>
                <a:srgbClr val="000000"/>
              </a:buClr>
              <a:buSzPts val="2200"/>
              <a:buChar char="•"/>
            </a:pPr>
            <a:r>
              <a:rPr lang="en-US" sz="2200">
                <a:solidFill>
                  <a:srgbClr val="000000"/>
                </a:solidFill>
              </a:rPr>
              <a:t>Using data to discover gaps in our knowledge:  </a:t>
            </a:r>
            <a:endParaRPr sz="2200">
              <a:solidFill>
                <a:srgbClr val="000000"/>
              </a:solidFill>
            </a:endParaRPr>
          </a:p>
          <a:p>
            <a:pPr indent="0" lvl="0" marL="0" rtl="0" algn="l">
              <a:lnSpc>
                <a:spcPct val="100000"/>
              </a:lnSpc>
              <a:spcBef>
                <a:spcPts val="0"/>
              </a:spcBef>
              <a:spcAft>
                <a:spcPts val="0"/>
              </a:spcAft>
              <a:buNone/>
            </a:pPr>
            <a:r>
              <a:t/>
            </a:r>
            <a:endParaRPr sz="2200">
              <a:solidFill>
                <a:srgbClr val="000000"/>
              </a:solidFill>
            </a:endParaRPr>
          </a:p>
          <a:p>
            <a:pPr indent="0" lvl="0" marL="0" rtl="0" algn="l">
              <a:lnSpc>
                <a:spcPct val="100000"/>
              </a:lnSpc>
              <a:spcBef>
                <a:spcPts val="0"/>
              </a:spcBef>
              <a:spcAft>
                <a:spcPts val="0"/>
              </a:spcAft>
              <a:buNone/>
            </a:pPr>
            <a:r>
              <a:rPr lang="en-US" sz="2200">
                <a:solidFill>
                  <a:srgbClr val="000000"/>
                </a:solidFill>
              </a:rPr>
              <a:t>- &gt; </a:t>
            </a:r>
            <a:r>
              <a:rPr lang="en-US" sz="2200">
                <a:solidFill>
                  <a:srgbClr val="0C343D"/>
                </a:solidFill>
              </a:rPr>
              <a:t>data science will become an indispensable tool for scientific discovery on the Earth climate. </a:t>
            </a:r>
            <a:endParaRPr sz="2200">
              <a:solidFill>
                <a:srgbClr val="0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g9a4c3edd12_13_0"/>
          <p:cNvSpPr txBox="1"/>
          <p:nvPr>
            <p:ph type="title"/>
          </p:nvPr>
        </p:nvSpPr>
        <p:spPr>
          <a:xfrm>
            <a:off x="-53250" y="112225"/>
            <a:ext cx="120990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1B285E"/>
              </a:buClr>
              <a:buSzPts val="5400"/>
              <a:buFont typeface="Verdana"/>
              <a:buNone/>
            </a:pPr>
            <a:r>
              <a:rPr lang="en-US" sz="2500"/>
              <a:t>“The presentation showed how the current understanding of physics can supplement ML to develop better models. But how can the results from these physics-informed models advance our understanding of the underlying physics?”</a:t>
            </a:r>
            <a:endParaRPr sz="2500"/>
          </a:p>
        </p:txBody>
      </p:sp>
      <p:sp>
        <p:nvSpPr>
          <p:cNvPr id="200" name="Google Shape;200;g9a4c3edd12_13_0"/>
          <p:cNvSpPr txBox="1"/>
          <p:nvPr>
            <p:ph idx="1" type="body"/>
          </p:nvPr>
        </p:nvSpPr>
        <p:spPr>
          <a:xfrm>
            <a:off x="239250" y="1651700"/>
            <a:ext cx="12099000" cy="1396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b="1" lang="en-US" sz="2700">
                <a:solidFill>
                  <a:srgbClr val="0C343D"/>
                </a:solidFill>
              </a:rPr>
              <a:t>Proof-of-Concept Examples</a:t>
            </a:r>
            <a:endParaRPr b="1" sz="2700">
              <a:solidFill>
                <a:srgbClr val="0C343D"/>
              </a:solidFill>
            </a:endParaRPr>
          </a:p>
          <a:p>
            <a:pPr indent="-190500" lvl="0" marL="228600" rtl="0" algn="l">
              <a:lnSpc>
                <a:spcPct val="100000"/>
              </a:lnSpc>
              <a:spcBef>
                <a:spcPts val="0"/>
              </a:spcBef>
              <a:spcAft>
                <a:spcPts val="0"/>
              </a:spcAft>
              <a:buClr>
                <a:srgbClr val="000000"/>
              </a:buClr>
              <a:buSzPts val="2200"/>
              <a:buChar char="•"/>
            </a:pPr>
            <a:r>
              <a:rPr lang="en-US" sz="2200">
                <a:solidFill>
                  <a:srgbClr val="000000"/>
                </a:solidFill>
              </a:rPr>
              <a:t>Ocean turbulence (Zanna) + atmospheric convection &amp; turbulence (Gentine + Pritchard) in which we interrogated the deep learning &amp; equation discovery. </a:t>
            </a:r>
            <a:endParaRPr sz="2200">
              <a:solidFill>
                <a:srgbClr val="000000"/>
              </a:solidFill>
            </a:endParaRPr>
          </a:p>
        </p:txBody>
      </p:sp>
      <p:pic>
        <p:nvPicPr>
          <p:cNvPr id="201" name="Google Shape;201;g9a4c3edd12_13_0"/>
          <p:cNvPicPr preferRelativeResize="0"/>
          <p:nvPr/>
        </p:nvPicPr>
        <p:blipFill>
          <a:blip r:embed="rId3">
            <a:alphaModFix/>
          </a:blip>
          <a:stretch>
            <a:fillRect/>
          </a:stretch>
        </p:blipFill>
        <p:spPr>
          <a:xfrm>
            <a:off x="3074625" y="2800375"/>
            <a:ext cx="5071104" cy="32325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g9a4c3edd12_12_1"/>
          <p:cNvSpPr txBox="1"/>
          <p:nvPr>
            <p:ph type="ctrTitle"/>
          </p:nvPr>
        </p:nvSpPr>
        <p:spPr>
          <a:xfrm>
            <a:off x="5528375" y="1962250"/>
            <a:ext cx="6449700" cy="2387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r>
              <a:rPr lang="en-US" sz="4300"/>
              <a:t>Response to </a:t>
            </a:r>
            <a:endParaRPr sz="4300"/>
          </a:p>
          <a:p>
            <a:pPr indent="0" lvl="0" marL="0" rtl="0" algn="r">
              <a:spcBef>
                <a:spcPts val="0"/>
              </a:spcBef>
              <a:spcAft>
                <a:spcPts val="0"/>
              </a:spcAft>
              <a:buNone/>
            </a:pPr>
            <a:r>
              <a:rPr lang="en-US" sz="4300"/>
              <a:t>Overnight Questions</a:t>
            </a:r>
            <a:endParaRPr sz="4300"/>
          </a:p>
        </p:txBody>
      </p:sp>
      <p:sp>
        <p:nvSpPr>
          <p:cNvPr id="88" name="Google Shape;88;g9a4c3edd12_12_1"/>
          <p:cNvSpPr txBox="1"/>
          <p:nvPr>
            <p:ph idx="1" type="subTitle"/>
          </p:nvPr>
        </p:nvSpPr>
        <p:spPr>
          <a:xfrm>
            <a:off x="5781964" y="4479491"/>
            <a:ext cx="6132900" cy="16557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g9a4c3edd12_13_9"/>
          <p:cNvSpPr txBox="1"/>
          <p:nvPr>
            <p:ph type="title"/>
          </p:nvPr>
        </p:nvSpPr>
        <p:spPr>
          <a:xfrm>
            <a:off x="-53250" y="112225"/>
            <a:ext cx="120990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1B285E"/>
              </a:buClr>
              <a:buSzPts val="5400"/>
              <a:buFont typeface="Verdana"/>
              <a:buNone/>
            </a:pPr>
            <a:r>
              <a:rPr lang="en-US" sz="2500"/>
              <a:t>“The presentation showed how the current understanding of physics can supplement ML to develop better models. But how can the results from these physics-informed models advance our understanding of the underlying physics?”</a:t>
            </a:r>
            <a:endParaRPr sz="2500"/>
          </a:p>
        </p:txBody>
      </p:sp>
      <p:sp>
        <p:nvSpPr>
          <p:cNvPr id="207" name="Google Shape;207;g9a4c3edd12_13_9"/>
          <p:cNvSpPr txBox="1"/>
          <p:nvPr>
            <p:ph idx="1" type="body"/>
          </p:nvPr>
        </p:nvSpPr>
        <p:spPr>
          <a:xfrm>
            <a:off x="438900" y="1631075"/>
            <a:ext cx="12099000" cy="1396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b="1" lang="en-US" sz="2700">
                <a:solidFill>
                  <a:srgbClr val="0C343D"/>
                </a:solidFill>
              </a:rPr>
              <a:t>Proof-of-Concept Examples</a:t>
            </a:r>
            <a:endParaRPr b="1" sz="2700">
              <a:solidFill>
                <a:srgbClr val="0C343D"/>
              </a:solidFill>
            </a:endParaRPr>
          </a:p>
          <a:p>
            <a:pPr indent="-190500" lvl="0" marL="228600" rtl="0" algn="l">
              <a:lnSpc>
                <a:spcPct val="100000"/>
              </a:lnSpc>
              <a:spcBef>
                <a:spcPts val="0"/>
              </a:spcBef>
              <a:spcAft>
                <a:spcPts val="0"/>
              </a:spcAft>
              <a:buClr>
                <a:srgbClr val="000000"/>
              </a:buClr>
              <a:buSzPts val="2200"/>
              <a:buChar char="•"/>
            </a:pPr>
            <a:r>
              <a:rPr lang="en-US" sz="2200">
                <a:solidFill>
                  <a:srgbClr val="000000"/>
                </a:solidFill>
              </a:rPr>
              <a:t>Ocean turbulence (Zanna) + atmospheric convection &amp; turbulence (Gentine + Pritchard) in which we interrogated the deep learning &amp; equation discovery. </a:t>
            </a:r>
            <a:endParaRPr sz="2200">
              <a:solidFill>
                <a:srgbClr val="000000"/>
              </a:solidFill>
            </a:endParaRPr>
          </a:p>
        </p:txBody>
      </p:sp>
      <p:pic>
        <p:nvPicPr>
          <p:cNvPr id="208" name="Google Shape;208;g9a4c3edd12_13_9"/>
          <p:cNvPicPr preferRelativeResize="0"/>
          <p:nvPr/>
        </p:nvPicPr>
        <p:blipFill>
          <a:blip r:embed="rId3">
            <a:alphaModFix/>
          </a:blip>
          <a:stretch>
            <a:fillRect/>
          </a:stretch>
        </p:blipFill>
        <p:spPr>
          <a:xfrm>
            <a:off x="598625" y="3335075"/>
            <a:ext cx="5191250" cy="1617700"/>
          </a:xfrm>
          <a:prstGeom prst="rect">
            <a:avLst/>
          </a:prstGeom>
          <a:noFill/>
          <a:ln>
            <a:noFill/>
          </a:ln>
        </p:spPr>
      </p:pic>
      <p:pic>
        <p:nvPicPr>
          <p:cNvPr id="209" name="Google Shape;209;g9a4c3edd12_13_9"/>
          <p:cNvPicPr preferRelativeResize="0"/>
          <p:nvPr/>
        </p:nvPicPr>
        <p:blipFill>
          <a:blip r:embed="rId4">
            <a:alphaModFix/>
          </a:blip>
          <a:stretch>
            <a:fillRect/>
          </a:stretch>
        </p:blipFill>
        <p:spPr>
          <a:xfrm>
            <a:off x="6826699" y="2970050"/>
            <a:ext cx="4233950" cy="33096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g9a4c3edd12_5_9"/>
          <p:cNvSpPr txBox="1"/>
          <p:nvPr>
            <p:ph type="title"/>
          </p:nvPr>
        </p:nvSpPr>
        <p:spPr>
          <a:xfrm>
            <a:off x="593700" y="276525"/>
            <a:ext cx="11004600" cy="1743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1B285E"/>
              </a:buClr>
              <a:buSzPts val="5400"/>
              <a:buFont typeface="Verdana"/>
              <a:buNone/>
            </a:pPr>
            <a:r>
              <a:rPr lang="en-US" sz="2500"/>
              <a:t>“How will LEAP ensure that it advances the state-of-the-art in data science and machine-learning, not just in climate science, and ensure that the data science community is made aware of these advancements?”</a:t>
            </a:r>
            <a:endParaRPr sz="2500"/>
          </a:p>
        </p:txBody>
      </p:sp>
      <p:sp>
        <p:nvSpPr>
          <p:cNvPr id="215" name="Google Shape;215;g9a4c3edd12_5_9"/>
          <p:cNvSpPr txBox="1"/>
          <p:nvPr>
            <p:ph idx="1" type="body"/>
          </p:nvPr>
        </p:nvSpPr>
        <p:spPr>
          <a:xfrm>
            <a:off x="749575" y="2166175"/>
            <a:ext cx="11221500" cy="3451200"/>
          </a:xfrm>
          <a:prstGeom prst="rect">
            <a:avLst/>
          </a:prstGeom>
          <a:noFill/>
          <a:ln>
            <a:noFill/>
          </a:ln>
        </p:spPr>
        <p:txBody>
          <a:bodyPr anchorCtr="0" anchor="t" bIns="45700" lIns="91425" spcFirstLastPara="1" rIns="91425" wrap="square" tIns="45700">
            <a:noAutofit/>
          </a:bodyPr>
          <a:lstStyle/>
          <a:p>
            <a:pPr indent="-241300" lvl="0" marL="228600" rtl="0" algn="l">
              <a:lnSpc>
                <a:spcPct val="90000"/>
              </a:lnSpc>
              <a:spcBef>
                <a:spcPts val="0"/>
              </a:spcBef>
              <a:spcAft>
                <a:spcPts val="0"/>
              </a:spcAft>
              <a:buSzPts val="3000"/>
              <a:buAutoNum type="arabicPeriod"/>
            </a:pPr>
            <a:r>
              <a:rPr lang="en-US" sz="3000"/>
              <a:t>Climate science problems are </a:t>
            </a:r>
            <a:r>
              <a:rPr b="1" lang="en-US" sz="3000">
                <a:solidFill>
                  <a:srgbClr val="0C343D"/>
                </a:solidFill>
              </a:rPr>
              <a:t>drivers of mathematical &amp; computational innovation</a:t>
            </a:r>
            <a:br>
              <a:rPr lang="en-US" sz="3000"/>
            </a:br>
            <a:endParaRPr sz="3000"/>
          </a:p>
          <a:p>
            <a:pPr indent="-241300" lvl="0" marL="228600" rtl="0" algn="l">
              <a:lnSpc>
                <a:spcPct val="90000"/>
              </a:lnSpc>
              <a:spcBef>
                <a:spcPts val="0"/>
              </a:spcBef>
              <a:spcAft>
                <a:spcPts val="0"/>
              </a:spcAft>
              <a:buSzPts val="3000"/>
              <a:buAutoNum type="arabicPeriod"/>
            </a:pPr>
            <a:r>
              <a:rPr lang="en-US" sz="3000"/>
              <a:t>Center structure requires </a:t>
            </a:r>
            <a:r>
              <a:rPr b="1" lang="en-US" sz="3000">
                <a:solidFill>
                  <a:srgbClr val="0C343D"/>
                </a:solidFill>
              </a:rPr>
              <a:t>integration </a:t>
            </a:r>
            <a:r>
              <a:rPr lang="en-US" sz="3000"/>
              <a:t>+ </a:t>
            </a:r>
            <a:r>
              <a:rPr b="1" lang="en-US" sz="3000">
                <a:solidFill>
                  <a:srgbClr val="0C343D"/>
                </a:solidFill>
              </a:rPr>
              <a:t>co-development</a:t>
            </a:r>
            <a:br>
              <a:rPr b="1" lang="en-US" sz="3000">
                <a:solidFill>
                  <a:srgbClr val="0C343D"/>
                </a:solidFill>
              </a:rPr>
            </a:br>
            <a:endParaRPr b="1" sz="3000">
              <a:solidFill>
                <a:srgbClr val="0C343D"/>
              </a:solidFill>
            </a:endParaRPr>
          </a:p>
          <a:p>
            <a:pPr indent="-241300" lvl="0" marL="228600" rtl="0" algn="l">
              <a:lnSpc>
                <a:spcPct val="90000"/>
              </a:lnSpc>
              <a:spcBef>
                <a:spcPts val="0"/>
              </a:spcBef>
              <a:spcAft>
                <a:spcPts val="0"/>
              </a:spcAft>
              <a:buSzPts val="3000"/>
              <a:buAutoNum type="arabicPeriod"/>
            </a:pPr>
            <a:r>
              <a:rPr lang="en-US" sz="3000"/>
              <a:t>LEAP data scientists are </a:t>
            </a:r>
            <a:r>
              <a:rPr b="1" lang="en-US" sz="3000">
                <a:solidFill>
                  <a:srgbClr val="0C343D"/>
                </a:solidFill>
              </a:rPr>
              <a:t>well-equipped to disseminate findings</a:t>
            </a:r>
            <a:r>
              <a:rPr lang="en-US" sz="3000"/>
              <a:t> </a:t>
            </a:r>
            <a:endParaRPr sz="30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g9aeaa8c501_0_30"/>
          <p:cNvSpPr txBox="1"/>
          <p:nvPr>
            <p:ph idx="1" type="body"/>
          </p:nvPr>
        </p:nvSpPr>
        <p:spPr>
          <a:xfrm>
            <a:off x="496175" y="1867725"/>
            <a:ext cx="11210700" cy="4146600"/>
          </a:xfrm>
          <a:prstGeom prst="rect">
            <a:avLst/>
          </a:prstGeom>
          <a:noFill/>
          <a:ln>
            <a:noFill/>
          </a:ln>
        </p:spPr>
        <p:txBody>
          <a:bodyPr anchorCtr="0" anchor="t" bIns="45700" lIns="91425" spcFirstLastPara="1" rIns="91425" wrap="square" tIns="45700">
            <a:noAutofit/>
          </a:bodyPr>
          <a:lstStyle/>
          <a:p>
            <a:pPr indent="-215900" lvl="0" marL="228600" rtl="0" algn="l">
              <a:lnSpc>
                <a:spcPct val="90000"/>
              </a:lnSpc>
              <a:spcBef>
                <a:spcPts val="0"/>
              </a:spcBef>
              <a:spcAft>
                <a:spcPts val="0"/>
              </a:spcAft>
              <a:buClr>
                <a:schemeClr val="dk1"/>
              </a:buClr>
              <a:buSzPts val="2600"/>
              <a:buChar char="•"/>
            </a:pPr>
            <a:r>
              <a:rPr b="1" lang="en-US" sz="2600">
                <a:solidFill>
                  <a:srgbClr val="0C343D"/>
                </a:solidFill>
              </a:rPr>
              <a:t>LEAP requires advances in ML fundamentals.</a:t>
            </a:r>
            <a:r>
              <a:rPr lang="en-US" sz="2600"/>
              <a:t> Four areas represent frontiers for ML state-of-the-art:</a:t>
            </a:r>
            <a:endParaRPr sz="2600"/>
          </a:p>
          <a:p>
            <a:pPr indent="-215900" lvl="1" marL="685800" rtl="0" algn="l">
              <a:lnSpc>
                <a:spcPct val="90000"/>
              </a:lnSpc>
              <a:spcBef>
                <a:spcPts val="0"/>
              </a:spcBef>
              <a:spcAft>
                <a:spcPts val="0"/>
              </a:spcAft>
              <a:buSzPts val="2200"/>
              <a:buAutoNum type="alphaLcPeriod"/>
            </a:pPr>
            <a:r>
              <a:rPr lang="en-US" sz="2200"/>
              <a:t>Physical Constraints</a:t>
            </a:r>
            <a:endParaRPr sz="2200"/>
          </a:p>
          <a:p>
            <a:pPr indent="-215900" lvl="1" marL="685800" rtl="0" algn="l">
              <a:lnSpc>
                <a:spcPct val="90000"/>
              </a:lnSpc>
              <a:spcBef>
                <a:spcPts val="0"/>
              </a:spcBef>
              <a:spcAft>
                <a:spcPts val="0"/>
              </a:spcAft>
              <a:buSzPts val="2200"/>
              <a:buAutoNum type="alphaLcPeriod"/>
            </a:pPr>
            <a:r>
              <a:rPr lang="en-US" sz="2200"/>
              <a:t>Extrapolation</a:t>
            </a:r>
            <a:endParaRPr sz="2200"/>
          </a:p>
          <a:p>
            <a:pPr indent="-215900" lvl="1" marL="685800" rtl="0" algn="l">
              <a:lnSpc>
                <a:spcPct val="90000"/>
              </a:lnSpc>
              <a:spcBef>
                <a:spcPts val="0"/>
              </a:spcBef>
              <a:spcAft>
                <a:spcPts val="0"/>
              </a:spcAft>
              <a:buSzPts val="2200"/>
              <a:buAutoNum type="alphaLcPeriod"/>
            </a:pPr>
            <a:r>
              <a:rPr lang="en-US" sz="2200"/>
              <a:t>Generalization</a:t>
            </a:r>
            <a:endParaRPr sz="2200"/>
          </a:p>
          <a:p>
            <a:pPr indent="-215900" lvl="1" marL="685800" rtl="0" algn="l">
              <a:lnSpc>
                <a:spcPct val="90000"/>
              </a:lnSpc>
              <a:spcBef>
                <a:spcPts val="0"/>
              </a:spcBef>
              <a:spcAft>
                <a:spcPts val="0"/>
              </a:spcAft>
              <a:buSzPts val="2200"/>
              <a:buAutoNum type="alphaLcPeriod"/>
            </a:pPr>
            <a:r>
              <a:rPr lang="en-US" sz="2200"/>
              <a:t>Interpretability</a:t>
            </a:r>
            <a:endParaRPr sz="2200"/>
          </a:p>
          <a:p>
            <a:pPr indent="0" lvl="0" marL="685800" rtl="0" algn="l">
              <a:lnSpc>
                <a:spcPct val="90000"/>
              </a:lnSpc>
              <a:spcBef>
                <a:spcPts val="0"/>
              </a:spcBef>
              <a:spcAft>
                <a:spcPts val="0"/>
              </a:spcAft>
              <a:buNone/>
            </a:pPr>
            <a:r>
              <a:t/>
            </a:r>
            <a:endParaRPr sz="2600"/>
          </a:p>
          <a:p>
            <a:pPr indent="-215900" lvl="0" marL="228600" rtl="0" algn="l">
              <a:lnSpc>
                <a:spcPct val="90000"/>
              </a:lnSpc>
              <a:spcBef>
                <a:spcPts val="0"/>
              </a:spcBef>
              <a:spcAft>
                <a:spcPts val="0"/>
              </a:spcAft>
              <a:buSzPts val="2600"/>
              <a:buChar char="•"/>
            </a:pPr>
            <a:r>
              <a:rPr lang="en-US" sz="2600"/>
              <a:t>Doctoral students + postdocs in data science + ML must </a:t>
            </a:r>
            <a:r>
              <a:rPr b="1" lang="en-US" sz="2600">
                <a:solidFill>
                  <a:srgbClr val="0C343D"/>
                </a:solidFill>
              </a:rPr>
              <a:t>innovate in order to publish</a:t>
            </a:r>
            <a:endParaRPr b="1" sz="2600">
              <a:solidFill>
                <a:srgbClr val="0C343D"/>
              </a:solidFill>
            </a:endParaRPr>
          </a:p>
          <a:p>
            <a:pPr indent="0" lvl="0" marL="228600" rtl="0" algn="l">
              <a:lnSpc>
                <a:spcPct val="90000"/>
              </a:lnSpc>
              <a:spcBef>
                <a:spcPts val="0"/>
              </a:spcBef>
              <a:spcAft>
                <a:spcPts val="0"/>
              </a:spcAft>
              <a:buNone/>
            </a:pPr>
            <a:r>
              <a:t/>
            </a:r>
            <a:endParaRPr sz="2600"/>
          </a:p>
          <a:p>
            <a:pPr indent="-215900" lvl="0" marL="228600" rtl="0" algn="l">
              <a:spcBef>
                <a:spcPts val="0"/>
              </a:spcBef>
              <a:spcAft>
                <a:spcPts val="0"/>
              </a:spcAft>
              <a:buSzPts val="2600"/>
              <a:buChar char="•"/>
            </a:pPr>
            <a:r>
              <a:rPr lang="en-US" sz="2600"/>
              <a:t>C</a:t>
            </a:r>
            <a:r>
              <a:rPr lang="en-US" sz="2600"/>
              <a:t>onvergence strategies will leverage these research + training needs to </a:t>
            </a:r>
            <a:r>
              <a:rPr b="1" lang="en-US" sz="2600">
                <a:solidFill>
                  <a:srgbClr val="0C343D"/>
                </a:solidFill>
              </a:rPr>
              <a:t>ensure that we contribute to ML state-of-the-art</a:t>
            </a:r>
            <a:endParaRPr b="1" sz="2600">
              <a:solidFill>
                <a:srgbClr val="0C343D"/>
              </a:solidFill>
            </a:endParaRPr>
          </a:p>
        </p:txBody>
      </p:sp>
      <p:sp>
        <p:nvSpPr>
          <p:cNvPr id="221" name="Google Shape;221;g9aeaa8c501_0_30"/>
          <p:cNvSpPr txBox="1"/>
          <p:nvPr>
            <p:ph type="title"/>
          </p:nvPr>
        </p:nvSpPr>
        <p:spPr>
          <a:xfrm>
            <a:off x="593700" y="276525"/>
            <a:ext cx="11004600" cy="1743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1B285E"/>
              </a:buClr>
              <a:buSzPts val="5400"/>
              <a:buFont typeface="Verdana"/>
              <a:buNone/>
            </a:pPr>
            <a:r>
              <a:rPr lang="en-US" sz="2500"/>
              <a:t>“How will LEAP ensure that it advances the state-of-the-art in data science and machine-learning, not just in climate science, and ensure that the data science community is made aware of these advancements?”</a:t>
            </a:r>
            <a:endParaRPr sz="25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g9a4c3edd12_5_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1B285E"/>
              </a:buClr>
              <a:buSzPts val="5400"/>
              <a:buFont typeface="Verdana"/>
              <a:buNone/>
            </a:pPr>
            <a:r>
              <a:rPr lang="en-US" sz="3500"/>
              <a:t>LEAP investigators are well equipped to disseminate research findings in data science </a:t>
            </a:r>
            <a:endParaRPr sz="3500"/>
          </a:p>
        </p:txBody>
      </p:sp>
      <p:sp>
        <p:nvSpPr>
          <p:cNvPr id="227" name="Google Shape;227;g9a4c3edd12_5_4"/>
          <p:cNvSpPr txBox="1"/>
          <p:nvPr>
            <p:ph idx="1" type="body"/>
          </p:nvPr>
        </p:nvSpPr>
        <p:spPr>
          <a:xfrm>
            <a:off x="838200" y="1864500"/>
            <a:ext cx="11109000" cy="38847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SzPts val="2800"/>
              <a:buChar char="•"/>
            </a:pPr>
            <a:r>
              <a:rPr lang="en-US"/>
              <a:t>Dissemination in ML Journals + Conferences (NeurIPS, ICML, ICLR, Nature Machine Intelligence)</a:t>
            </a:r>
            <a:endParaRPr/>
          </a:p>
          <a:p>
            <a:pPr indent="-228600" lvl="1" marL="685800" rtl="0" algn="l">
              <a:lnSpc>
                <a:spcPct val="90000"/>
              </a:lnSpc>
              <a:spcBef>
                <a:spcPts val="0"/>
              </a:spcBef>
              <a:spcAft>
                <a:spcPts val="0"/>
              </a:spcAft>
              <a:buSzPts val="2400"/>
              <a:buChar char="•"/>
            </a:pPr>
            <a:r>
              <a:rPr lang="en-US"/>
              <a:t>We know how to publish here!</a:t>
            </a:r>
            <a:br>
              <a:rPr lang="en-US"/>
            </a:br>
            <a:endParaRPr/>
          </a:p>
          <a:p>
            <a:pPr indent="0" lvl="0" marL="228600" rtl="0" algn="l">
              <a:lnSpc>
                <a:spcPct val="90000"/>
              </a:lnSpc>
              <a:spcBef>
                <a:spcPts val="0"/>
              </a:spcBef>
              <a:spcAft>
                <a:spcPts val="0"/>
              </a:spcAft>
              <a:buNone/>
            </a:pPr>
            <a:r>
              <a:t/>
            </a:r>
            <a:endParaRPr sz="1000"/>
          </a:p>
          <a:p>
            <a:pPr indent="-228600" lvl="0" marL="228600" rtl="0" algn="l">
              <a:lnSpc>
                <a:spcPct val="90000"/>
              </a:lnSpc>
              <a:spcBef>
                <a:spcPts val="0"/>
              </a:spcBef>
              <a:spcAft>
                <a:spcPts val="0"/>
              </a:spcAft>
              <a:buSzPts val="2800"/>
              <a:buChar char="•"/>
            </a:pPr>
            <a:r>
              <a:rPr lang="en-US"/>
              <a:t>Publishing in diverse venues enables knowledge transfer to other machine learning domains</a:t>
            </a:r>
            <a:br>
              <a:rPr lang="en-US"/>
            </a:br>
            <a:br>
              <a:rPr lang="en-US"/>
            </a:br>
            <a:endParaRPr sz="1000"/>
          </a:p>
          <a:p>
            <a:pPr indent="-228600" lvl="0" marL="228600" rtl="0" algn="l">
              <a:lnSpc>
                <a:spcPct val="90000"/>
              </a:lnSpc>
              <a:spcBef>
                <a:spcPts val="0"/>
              </a:spcBef>
              <a:spcAft>
                <a:spcPts val="0"/>
              </a:spcAft>
              <a:buSzPts val="2800"/>
              <a:buChar char="•"/>
            </a:pPr>
            <a:r>
              <a:rPr lang="en-US"/>
              <a:t>LEAP’s team organizes conferences and teaches courses in ML, data science, statistics</a:t>
            </a:r>
            <a:br>
              <a:rPr lang="en-US"/>
            </a:br>
            <a:endParaRPr sz="1000"/>
          </a:p>
          <a:p>
            <a:pPr indent="0" lvl="0" marL="0" rtl="0" algn="l">
              <a:lnSpc>
                <a:spcPct val="90000"/>
              </a:lnSpc>
              <a:spcBef>
                <a:spcPts val="0"/>
              </a:spcBef>
              <a:spcAft>
                <a:spcPts val="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g9aeaa8c501_0_35"/>
          <p:cNvSpPr txBox="1"/>
          <p:nvPr>
            <p:ph type="title"/>
          </p:nvPr>
        </p:nvSpPr>
        <p:spPr>
          <a:xfrm>
            <a:off x="838200" y="212650"/>
            <a:ext cx="10515600" cy="1478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1B285E"/>
              </a:buClr>
              <a:buSzPts val="5400"/>
              <a:buFont typeface="Verdana"/>
              <a:buNone/>
            </a:pPr>
            <a:r>
              <a:rPr lang="en-US" sz="2500"/>
              <a:t>“How would you improve discoverability of assets located in LEAPangeo to support FAIR principles? How would this support both the unique search perspectives of climate scientists and data-scientists?”</a:t>
            </a:r>
            <a:endParaRPr sz="2500"/>
          </a:p>
        </p:txBody>
      </p:sp>
      <p:sp>
        <p:nvSpPr>
          <p:cNvPr id="233" name="Google Shape;233;g9aeaa8c501_0_35"/>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b="1" lang="en-US">
                <a:solidFill>
                  <a:srgbClr val="0C343D"/>
                </a:solidFill>
              </a:rPr>
              <a:t>Three Pangeo asset types must be FAIR</a:t>
            </a:r>
            <a:endParaRPr b="1">
              <a:solidFill>
                <a:srgbClr val="0C343D"/>
              </a:solidFill>
            </a:endParaRPr>
          </a:p>
          <a:p>
            <a:pPr indent="-228600" lvl="0" marL="228600" rtl="0" algn="l">
              <a:lnSpc>
                <a:spcPct val="115000"/>
              </a:lnSpc>
              <a:spcBef>
                <a:spcPts val="0"/>
              </a:spcBef>
              <a:spcAft>
                <a:spcPts val="0"/>
              </a:spcAft>
              <a:buSzPts val="2800"/>
              <a:buChar char="•"/>
            </a:pPr>
            <a:r>
              <a:rPr lang="en-US"/>
              <a:t>LEAPangeo assets = {data, code, models}</a:t>
            </a:r>
            <a:endParaRPr/>
          </a:p>
          <a:p>
            <a:pPr indent="0" lvl="0" marL="228600" rtl="0" algn="l">
              <a:lnSpc>
                <a:spcPct val="115000"/>
              </a:lnSpc>
              <a:spcBef>
                <a:spcPts val="0"/>
              </a:spcBef>
              <a:spcAft>
                <a:spcPts val="0"/>
              </a:spcAft>
              <a:buNone/>
            </a:pPr>
            <a:r>
              <a:t/>
            </a:r>
            <a:endParaRPr sz="1300"/>
          </a:p>
          <a:p>
            <a:pPr indent="-228600" lvl="0" marL="228600" rtl="0" algn="l">
              <a:lnSpc>
                <a:spcPct val="115000"/>
              </a:lnSpc>
              <a:spcBef>
                <a:spcPts val="0"/>
              </a:spcBef>
              <a:spcAft>
                <a:spcPts val="0"/>
              </a:spcAft>
              <a:buSzPts val="2800"/>
              <a:buChar char="•"/>
            </a:pPr>
            <a:r>
              <a:rPr lang="en-US"/>
              <a:t>Enabling all participants, partners + the broader community to discover + use these assets is </a:t>
            </a:r>
            <a:r>
              <a:rPr b="1" lang="en-US" u="sng">
                <a:solidFill>
                  <a:srgbClr val="0C343D"/>
                </a:solidFill>
              </a:rPr>
              <a:t>key</a:t>
            </a:r>
            <a:r>
              <a:rPr b="1" lang="en-US">
                <a:solidFill>
                  <a:srgbClr val="0C343D"/>
                </a:solidFill>
              </a:rPr>
              <a:t> </a:t>
            </a:r>
            <a:r>
              <a:rPr lang="en-US"/>
              <a:t>to both the intellectual merit + broader impacts</a:t>
            </a:r>
            <a:endParaRPr/>
          </a:p>
          <a:p>
            <a:pPr indent="0" lvl="0" marL="228600" rtl="0" algn="l">
              <a:lnSpc>
                <a:spcPct val="115000"/>
              </a:lnSpc>
              <a:spcBef>
                <a:spcPts val="0"/>
              </a:spcBef>
              <a:spcAft>
                <a:spcPts val="0"/>
              </a:spcAft>
              <a:buNone/>
            </a:pPr>
            <a:r>
              <a:t/>
            </a:r>
            <a:endParaRPr sz="1300"/>
          </a:p>
          <a:p>
            <a:pPr indent="-228600" lvl="0" marL="228600" rtl="0" algn="l">
              <a:lnSpc>
                <a:spcPct val="115000"/>
              </a:lnSpc>
              <a:spcBef>
                <a:spcPts val="0"/>
              </a:spcBef>
              <a:spcAft>
                <a:spcPts val="0"/>
              </a:spcAft>
              <a:buSzPts val="2800"/>
              <a:buChar char="•"/>
            </a:pPr>
            <a:r>
              <a:rPr lang="en-US"/>
              <a:t>FAIR principles, as implemented in best practices/ standards from bodies like EarthCube/ ESIP/ OGC, will be applied to all assets</a:t>
            </a:r>
            <a:endParaRPr sz="41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g9a4c3edd12_2_59"/>
          <p:cNvSpPr txBox="1"/>
          <p:nvPr>
            <p:ph type="title"/>
          </p:nvPr>
        </p:nvSpPr>
        <p:spPr>
          <a:xfrm>
            <a:off x="838200" y="212650"/>
            <a:ext cx="10515600" cy="1478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1B285E"/>
              </a:buClr>
              <a:buSzPts val="5400"/>
              <a:buFont typeface="Verdana"/>
              <a:buNone/>
            </a:pPr>
            <a:r>
              <a:rPr lang="en-US" sz="2500"/>
              <a:t>“How would you improve discoverability of assets located in LEAPangeo to support FAIR principles? How would this support both the unique search perspectives of climate scientists and data-scientists?”</a:t>
            </a:r>
            <a:endParaRPr sz="2500"/>
          </a:p>
        </p:txBody>
      </p:sp>
      <p:graphicFrame>
        <p:nvGraphicFramePr>
          <p:cNvPr id="239" name="Google Shape;239;g9a4c3edd12_2_59"/>
          <p:cNvGraphicFramePr/>
          <p:nvPr/>
        </p:nvGraphicFramePr>
        <p:xfrm>
          <a:off x="413475" y="1983625"/>
          <a:ext cx="3000000" cy="3000000"/>
        </p:xfrm>
        <a:graphic>
          <a:graphicData uri="http://schemas.openxmlformats.org/drawingml/2006/table">
            <a:tbl>
              <a:tblPr>
                <a:noFill/>
                <a:tableStyleId>{3F961B86-E81F-4B16-BF54-5D40E6EF4474}</a:tableStyleId>
              </a:tblPr>
              <a:tblGrid>
                <a:gridCol w="2076375"/>
                <a:gridCol w="9138025"/>
              </a:tblGrid>
              <a:tr h="871100">
                <a:tc>
                  <a:txBody>
                    <a:bodyPr/>
                    <a:lstStyle/>
                    <a:p>
                      <a:pPr indent="0" lvl="0" marL="0" rtl="0" algn="l">
                        <a:spcBef>
                          <a:spcPts val="0"/>
                        </a:spcBef>
                        <a:spcAft>
                          <a:spcPts val="0"/>
                        </a:spcAft>
                        <a:buNone/>
                      </a:pPr>
                      <a:r>
                        <a:rPr b="1" lang="en-US" sz="2000">
                          <a:solidFill>
                            <a:srgbClr val="0C343D"/>
                          </a:solidFill>
                        </a:rPr>
                        <a:t>Findable</a:t>
                      </a:r>
                      <a:endParaRPr b="1" sz="2000">
                        <a:solidFill>
                          <a:srgbClr val="0C343D"/>
                        </a:solidFill>
                      </a:endParaRPr>
                    </a:p>
                  </a:txBody>
                  <a:tcPr marT="63500" marB="63500" marR="63500" marL="63500"/>
                </a:tc>
                <a:tc>
                  <a:txBody>
                    <a:bodyPr/>
                    <a:lstStyle/>
                    <a:p>
                      <a:pPr indent="0" lvl="0" marL="0" rtl="0" algn="l">
                        <a:spcBef>
                          <a:spcPts val="0"/>
                        </a:spcBef>
                        <a:spcAft>
                          <a:spcPts val="0"/>
                        </a:spcAft>
                        <a:buNone/>
                      </a:pPr>
                      <a:r>
                        <a:rPr lang="en-US" sz="2000"/>
                        <a:t>LEAPangeo data c</a:t>
                      </a:r>
                      <a:r>
                        <a:rPr lang="en-US" sz="2000"/>
                        <a:t>ataloged using Spatiotemporal Asset Catalog standard (STAC).</a:t>
                      </a:r>
                      <a:endParaRPr sz="2000"/>
                    </a:p>
                  </a:txBody>
                  <a:tcPr marT="63500" marB="63500" marR="63500" marL="63500"/>
                </a:tc>
              </a:tr>
              <a:tr h="1231550">
                <a:tc>
                  <a:txBody>
                    <a:bodyPr/>
                    <a:lstStyle/>
                    <a:p>
                      <a:pPr indent="0" lvl="0" marL="0" rtl="0" algn="l">
                        <a:spcBef>
                          <a:spcPts val="0"/>
                        </a:spcBef>
                        <a:spcAft>
                          <a:spcPts val="0"/>
                        </a:spcAft>
                        <a:buNone/>
                      </a:pPr>
                      <a:r>
                        <a:rPr b="1" lang="en-US" sz="2000">
                          <a:solidFill>
                            <a:srgbClr val="0C343D"/>
                          </a:solidFill>
                        </a:rPr>
                        <a:t>Accessible</a:t>
                      </a:r>
                      <a:endParaRPr b="1" sz="2000">
                        <a:solidFill>
                          <a:srgbClr val="0C343D"/>
                        </a:solidFill>
                      </a:endParaRPr>
                    </a:p>
                  </a:txBody>
                  <a:tcPr marT="63500" marB="63500" marR="63500" marL="63500"/>
                </a:tc>
                <a:tc>
                  <a:txBody>
                    <a:bodyPr/>
                    <a:lstStyle/>
                    <a:p>
                      <a:pPr indent="0" lvl="0" marL="0" rtl="0" algn="l">
                        <a:spcBef>
                          <a:spcPts val="0"/>
                        </a:spcBef>
                        <a:spcAft>
                          <a:spcPts val="0"/>
                        </a:spcAft>
                        <a:buNone/>
                      </a:pPr>
                      <a:r>
                        <a:rPr lang="en-US" sz="2000"/>
                        <a:t>LEAP</a:t>
                      </a:r>
                      <a:r>
                        <a:rPr lang="en-US" sz="2000"/>
                        <a:t> will share datasets in cloud object storage. ARCO data formats (e.g., Zarr), enable quick looks at the data + metadata, and facilitate massive-scale distributed processing.</a:t>
                      </a:r>
                      <a:endParaRPr sz="2000"/>
                    </a:p>
                  </a:txBody>
                  <a:tcPr marT="63500" marB="63500" marR="63500" marL="63500"/>
                </a:tc>
              </a:tr>
              <a:tr h="1231550">
                <a:tc>
                  <a:txBody>
                    <a:bodyPr/>
                    <a:lstStyle/>
                    <a:p>
                      <a:pPr indent="0" lvl="0" marL="0" rtl="0" algn="l">
                        <a:spcBef>
                          <a:spcPts val="0"/>
                        </a:spcBef>
                        <a:spcAft>
                          <a:spcPts val="0"/>
                        </a:spcAft>
                        <a:buNone/>
                      </a:pPr>
                      <a:r>
                        <a:rPr b="1" lang="en-US" sz="2000">
                          <a:solidFill>
                            <a:srgbClr val="0C343D"/>
                          </a:solidFill>
                        </a:rPr>
                        <a:t>Interoperable</a:t>
                      </a:r>
                      <a:endParaRPr b="1" sz="2000">
                        <a:solidFill>
                          <a:srgbClr val="0C343D"/>
                        </a:solidFill>
                      </a:endParaRPr>
                    </a:p>
                  </a:txBody>
                  <a:tcPr marT="63500" marB="63500" marR="63500" marL="63500"/>
                </a:tc>
                <a:tc>
                  <a:txBody>
                    <a:bodyPr/>
                    <a:lstStyle/>
                    <a:p>
                      <a:pPr indent="0" lvl="0" marL="0" rtl="0" algn="l">
                        <a:spcBef>
                          <a:spcPts val="0"/>
                        </a:spcBef>
                        <a:spcAft>
                          <a:spcPts val="0"/>
                        </a:spcAft>
                        <a:buNone/>
                      </a:pPr>
                      <a:r>
                        <a:rPr lang="en-US" sz="2000"/>
                        <a:t>All formats used in LEAPangeo will use openly licensed specifications (e.g. NetCDF, Zarr, STAC), which have implementations in many different scientific programming languages (e.g. Python, Julia, R).</a:t>
                      </a:r>
                      <a:endParaRPr sz="2000"/>
                    </a:p>
                  </a:txBody>
                  <a:tcPr marT="63500" marB="63500" marR="63500" marL="63500"/>
                </a:tc>
              </a:tr>
              <a:tr h="510650">
                <a:tc>
                  <a:txBody>
                    <a:bodyPr/>
                    <a:lstStyle/>
                    <a:p>
                      <a:pPr indent="0" lvl="0" marL="0" rtl="0" algn="l">
                        <a:spcBef>
                          <a:spcPts val="0"/>
                        </a:spcBef>
                        <a:spcAft>
                          <a:spcPts val="0"/>
                        </a:spcAft>
                        <a:buNone/>
                      </a:pPr>
                      <a:r>
                        <a:rPr b="1" lang="en-US" sz="2000">
                          <a:solidFill>
                            <a:srgbClr val="0C343D"/>
                          </a:solidFill>
                        </a:rPr>
                        <a:t>Reusable</a:t>
                      </a:r>
                      <a:endParaRPr b="1" sz="2000">
                        <a:solidFill>
                          <a:srgbClr val="0C343D"/>
                        </a:solidFill>
                      </a:endParaRPr>
                    </a:p>
                  </a:txBody>
                  <a:tcPr marT="63500" marB="63500" marR="63500" marL="63500"/>
                </a:tc>
                <a:tc>
                  <a:txBody>
                    <a:bodyPr/>
                    <a:lstStyle/>
                    <a:p>
                      <a:pPr indent="0" lvl="0" marL="0" rtl="0" algn="l">
                        <a:spcBef>
                          <a:spcPts val="0"/>
                        </a:spcBef>
                        <a:spcAft>
                          <a:spcPts val="0"/>
                        </a:spcAft>
                        <a:buNone/>
                      </a:pPr>
                      <a:r>
                        <a:rPr lang="en-US" sz="2000"/>
                        <a:t>Datasets published in LEAPangeo  will adopt Creative Commons licenses.</a:t>
                      </a:r>
                      <a:endParaRPr sz="2000"/>
                    </a:p>
                  </a:txBody>
                  <a:tcPr marT="63500" marB="63500" marR="63500" marL="63500"/>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g9a4c3edd12_2_64"/>
          <p:cNvSpPr txBox="1"/>
          <p:nvPr>
            <p:ph type="title"/>
          </p:nvPr>
        </p:nvSpPr>
        <p:spPr>
          <a:xfrm>
            <a:off x="838200" y="141775"/>
            <a:ext cx="10515600" cy="1548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1B285E"/>
              </a:buClr>
              <a:buSzPts val="5400"/>
              <a:buFont typeface="Verdana"/>
              <a:buNone/>
            </a:pPr>
            <a:r>
              <a:rPr lang="en-US" sz="2500"/>
              <a:t>“How would you improve discoverability of assets located in LEAPangeo to support FAIR principles? How would this support both the unique search perspectives of climate scientists and data-scientists?”</a:t>
            </a:r>
            <a:endParaRPr sz="2500"/>
          </a:p>
        </p:txBody>
      </p:sp>
      <p:graphicFrame>
        <p:nvGraphicFramePr>
          <p:cNvPr id="245" name="Google Shape;245;g9a4c3edd12_2_64"/>
          <p:cNvGraphicFramePr/>
          <p:nvPr/>
        </p:nvGraphicFramePr>
        <p:xfrm>
          <a:off x="488275" y="2029072"/>
          <a:ext cx="3000000" cy="3000000"/>
        </p:xfrm>
        <a:graphic>
          <a:graphicData uri="http://schemas.openxmlformats.org/drawingml/2006/table">
            <a:tbl>
              <a:tblPr>
                <a:noFill/>
                <a:tableStyleId>{3F961B86-E81F-4B16-BF54-5D40E6EF4474}</a:tableStyleId>
              </a:tblPr>
              <a:tblGrid>
                <a:gridCol w="1742325"/>
                <a:gridCol w="9473100"/>
              </a:tblGrid>
              <a:tr h="1305850">
                <a:tc>
                  <a:txBody>
                    <a:bodyPr/>
                    <a:lstStyle/>
                    <a:p>
                      <a:pPr indent="0" lvl="0" marL="0" rtl="0" algn="l">
                        <a:spcBef>
                          <a:spcPts val="0"/>
                        </a:spcBef>
                        <a:spcAft>
                          <a:spcPts val="0"/>
                        </a:spcAft>
                        <a:buNone/>
                      </a:pPr>
                      <a:r>
                        <a:rPr b="1" lang="en-US" sz="1800">
                          <a:solidFill>
                            <a:srgbClr val="0C343D"/>
                          </a:solidFill>
                        </a:rPr>
                        <a:t>Findable</a:t>
                      </a:r>
                      <a:endParaRPr b="1" sz="1800">
                        <a:solidFill>
                          <a:srgbClr val="0C343D"/>
                        </a:solidFill>
                      </a:endParaRPr>
                    </a:p>
                    <a:p>
                      <a:pPr indent="0" lvl="0" marL="0" rtl="0" algn="l">
                        <a:spcBef>
                          <a:spcPts val="0"/>
                        </a:spcBef>
                        <a:spcAft>
                          <a:spcPts val="0"/>
                        </a:spcAft>
                        <a:buNone/>
                      </a:pPr>
                      <a:r>
                        <a:t/>
                      </a:r>
                      <a:endParaRPr b="1" sz="1800"/>
                    </a:p>
                  </a:txBody>
                  <a:tcPr marT="63500" marB="63500" marR="63500" marL="63500"/>
                </a:tc>
                <a:tc>
                  <a:txBody>
                    <a:bodyPr/>
                    <a:lstStyle/>
                    <a:p>
                      <a:pPr indent="0" lvl="0" marL="0" rtl="0" algn="l">
                        <a:spcBef>
                          <a:spcPts val="0"/>
                        </a:spcBef>
                        <a:spcAft>
                          <a:spcPts val="0"/>
                        </a:spcAft>
                        <a:buNone/>
                      </a:pPr>
                      <a:r>
                        <a:rPr lang="en-US" sz="1800"/>
                        <a:t>LEAP </a:t>
                      </a:r>
                      <a:r>
                        <a:rPr lang="en-US" sz="1800"/>
                        <a:t>will use GitHub as primary code collaboration platform, with advanced features for code search + is well indexed by major search engines. LEAP will automate GitHub + Zenodo </a:t>
                      </a:r>
                      <a:r>
                        <a:rPr lang="en-US" sz="1800">
                          <a:solidFill>
                            <a:schemeClr val="dk1"/>
                          </a:solidFill>
                        </a:rPr>
                        <a:t>linkage </a:t>
                      </a:r>
                      <a:r>
                        <a:rPr lang="en-US" sz="1800"/>
                        <a:t>to generate Zenodo archives (with DOI) for all code releases. LEAP’s website will provide a browseable + searchable front-end for discovering all these code assets. </a:t>
                      </a:r>
                      <a:endParaRPr sz="1800"/>
                    </a:p>
                  </a:txBody>
                  <a:tcPr marT="63500" marB="63500" marR="63500" marL="63500"/>
                </a:tc>
              </a:tr>
              <a:tr h="443825">
                <a:tc>
                  <a:txBody>
                    <a:bodyPr/>
                    <a:lstStyle/>
                    <a:p>
                      <a:pPr indent="0" lvl="0" marL="0" rtl="0" algn="l">
                        <a:spcBef>
                          <a:spcPts val="0"/>
                        </a:spcBef>
                        <a:spcAft>
                          <a:spcPts val="0"/>
                        </a:spcAft>
                        <a:buNone/>
                      </a:pPr>
                      <a:r>
                        <a:rPr b="1" lang="en-US" sz="1800">
                          <a:solidFill>
                            <a:srgbClr val="0C343D"/>
                          </a:solidFill>
                        </a:rPr>
                        <a:t>Accessible</a:t>
                      </a:r>
                      <a:endParaRPr b="1" sz="1800">
                        <a:solidFill>
                          <a:srgbClr val="0C343D"/>
                        </a:solidFill>
                      </a:endParaRPr>
                    </a:p>
                  </a:txBody>
                  <a:tcPr marT="63500" marB="63500" marR="63500" marL="63500"/>
                </a:tc>
                <a:tc>
                  <a:txBody>
                    <a:bodyPr/>
                    <a:lstStyle/>
                    <a:p>
                      <a:pPr indent="0" lvl="0" marL="0" rtl="0" algn="l">
                        <a:spcBef>
                          <a:spcPts val="0"/>
                        </a:spcBef>
                        <a:spcAft>
                          <a:spcPts val="0"/>
                        </a:spcAft>
                        <a:buNone/>
                      </a:pPr>
                      <a:r>
                        <a:rPr lang="en-US" sz="1800"/>
                        <a:t>GitHub + Zenodo will provide full accessibility. LEAP  will strive to publish </a:t>
                      </a:r>
                      <a:r>
                        <a:rPr lang="en-US" sz="1800" u="sng">
                          <a:solidFill>
                            <a:srgbClr val="1155CC"/>
                          </a:solidFill>
                          <a:hlinkClick r:id="rId3">
                            <a:extLst>
                              <a:ext uri="{A12FA001-AC4F-418D-AE19-62706E023703}">
                                <ahyp:hlinkClr val="tx"/>
                              </a:ext>
                            </a:extLst>
                          </a:hlinkClick>
                        </a:rPr>
                        <a:t>Binders</a:t>
                      </a:r>
                      <a:r>
                        <a:rPr lang="en-US" sz="1800"/>
                        <a:t> for all code releases.</a:t>
                      </a:r>
                      <a:endParaRPr sz="1800"/>
                    </a:p>
                  </a:txBody>
                  <a:tcPr marT="63500" marB="63500" marR="63500" marL="63500"/>
                </a:tc>
              </a:tr>
              <a:tr h="921500">
                <a:tc>
                  <a:txBody>
                    <a:bodyPr/>
                    <a:lstStyle/>
                    <a:p>
                      <a:pPr indent="0" lvl="0" marL="0" rtl="0" algn="l">
                        <a:spcBef>
                          <a:spcPts val="0"/>
                        </a:spcBef>
                        <a:spcAft>
                          <a:spcPts val="0"/>
                        </a:spcAft>
                        <a:buNone/>
                      </a:pPr>
                      <a:r>
                        <a:rPr b="1" lang="en-US" sz="1800">
                          <a:solidFill>
                            <a:srgbClr val="0C343D"/>
                          </a:solidFill>
                        </a:rPr>
                        <a:t>Interoperable</a:t>
                      </a:r>
                      <a:endParaRPr b="1" sz="1800">
                        <a:solidFill>
                          <a:srgbClr val="0C343D"/>
                        </a:solidFill>
                      </a:endParaRPr>
                    </a:p>
                  </a:txBody>
                  <a:tcPr marT="63500" marB="63500" marR="63500" marL="63500"/>
                </a:tc>
                <a:tc>
                  <a:txBody>
                    <a:bodyPr/>
                    <a:lstStyle/>
                    <a:p>
                      <a:pPr indent="0" lvl="0" marL="0" rtl="0" algn="l">
                        <a:spcBef>
                          <a:spcPts val="0"/>
                        </a:spcBef>
                        <a:spcAft>
                          <a:spcPts val="0"/>
                        </a:spcAft>
                        <a:buNone/>
                      </a:pPr>
                      <a:r>
                        <a:rPr lang="en-US" sz="1800"/>
                        <a:t>LEAP code releases will strive to use only open-source dependencies. Environment specifications, required by binder, will be published with code, further enhancing interoperability by enabling re-creation of the environment in which the code was run.</a:t>
                      </a:r>
                      <a:endParaRPr sz="1800"/>
                    </a:p>
                  </a:txBody>
                  <a:tcPr marT="63500" marB="63500" marR="63500" marL="63500"/>
                </a:tc>
              </a:tr>
              <a:tr h="436475">
                <a:tc>
                  <a:txBody>
                    <a:bodyPr/>
                    <a:lstStyle/>
                    <a:p>
                      <a:pPr indent="0" lvl="0" marL="0" rtl="0" algn="l">
                        <a:spcBef>
                          <a:spcPts val="0"/>
                        </a:spcBef>
                        <a:spcAft>
                          <a:spcPts val="0"/>
                        </a:spcAft>
                        <a:buNone/>
                      </a:pPr>
                      <a:r>
                        <a:rPr b="1" lang="en-US" sz="1800">
                          <a:solidFill>
                            <a:srgbClr val="0C343D"/>
                          </a:solidFill>
                        </a:rPr>
                        <a:t>Reusable</a:t>
                      </a:r>
                      <a:endParaRPr b="1" sz="1800">
                        <a:solidFill>
                          <a:srgbClr val="0C343D"/>
                        </a:solidFill>
                      </a:endParaRPr>
                    </a:p>
                  </a:txBody>
                  <a:tcPr marT="63500" marB="63500" marR="63500" marL="63500"/>
                </a:tc>
                <a:tc>
                  <a:txBody>
                    <a:bodyPr/>
                    <a:lstStyle/>
                    <a:p>
                      <a:pPr indent="0" lvl="0" marL="0" rtl="0" algn="l">
                        <a:spcBef>
                          <a:spcPts val="0"/>
                        </a:spcBef>
                        <a:spcAft>
                          <a:spcPts val="0"/>
                        </a:spcAft>
                        <a:buNone/>
                      </a:pPr>
                      <a:r>
                        <a:rPr lang="en-US" sz="1800"/>
                        <a:t>All Pangeo code releases will employ OSI-approved open-source licenses, facilitating reuse in other research projects or commercial applications.</a:t>
                      </a:r>
                      <a:endParaRPr sz="1800"/>
                    </a:p>
                  </a:txBody>
                  <a:tcPr marT="63500" marB="63500" marR="63500" marL="63500"/>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g9a4c3edd12_2_69"/>
          <p:cNvSpPr txBox="1"/>
          <p:nvPr>
            <p:ph idx="1" type="body"/>
          </p:nvPr>
        </p:nvSpPr>
        <p:spPr>
          <a:xfrm>
            <a:off x="5344025" y="1742675"/>
            <a:ext cx="6482700" cy="38883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b="1" lang="en-US" sz="2600">
                <a:solidFill>
                  <a:srgbClr val="0C343D"/>
                </a:solidFill>
              </a:rPr>
              <a:t>FAIR standards for sharing trained ML models are not yet established.</a:t>
            </a:r>
            <a:endParaRPr b="1" sz="2600">
              <a:solidFill>
                <a:srgbClr val="0C343D"/>
              </a:solidFill>
            </a:endParaRPr>
          </a:p>
          <a:p>
            <a:pPr indent="0" lvl="0" marL="0" rtl="0" algn="l">
              <a:lnSpc>
                <a:spcPct val="115000"/>
              </a:lnSpc>
              <a:spcBef>
                <a:spcPts val="0"/>
              </a:spcBef>
              <a:spcAft>
                <a:spcPts val="0"/>
              </a:spcAft>
              <a:buNone/>
            </a:pPr>
            <a:r>
              <a:t/>
            </a:r>
            <a:endParaRPr b="1" sz="1200">
              <a:solidFill>
                <a:srgbClr val="0C343D"/>
              </a:solidFill>
            </a:endParaRPr>
          </a:p>
          <a:p>
            <a:pPr indent="-381000" lvl="0" marL="457200" rtl="0" algn="l">
              <a:lnSpc>
                <a:spcPct val="115000"/>
              </a:lnSpc>
              <a:spcBef>
                <a:spcPts val="0"/>
              </a:spcBef>
              <a:spcAft>
                <a:spcPts val="0"/>
              </a:spcAft>
              <a:buSzPts val="2400"/>
              <a:buChar char="●"/>
            </a:pPr>
            <a:r>
              <a:rPr lang="en-US" sz="2400"/>
              <a:t>LEAP will participate in + contribute to the development of such standards</a:t>
            </a:r>
            <a:endParaRPr sz="2400"/>
          </a:p>
          <a:p>
            <a:pPr indent="0" lvl="0" marL="457200" rtl="0" algn="l">
              <a:lnSpc>
                <a:spcPct val="115000"/>
              </a:lnSpc>
              <a:spcBef>
                <a:spcPts val="0"/>
              </a:spcBef>
              <a:spcAft>
                <a:spcPts val="0"/>
              </a:spcAft>
              <a:buNone/>
            </a:pPr>
            <a:r>
              <a:t/>
            </a:r>
            <a:endParaRPr sz="1200"/>
          </a:p>
          <a:p>
            <a:pPr indent="-381000" lvl="0" marL="457200" rtl="0" algn="l">
              <a:lnSpc>
                <a:spcPct val="115000"/>
              </a:lnSpc>
              <a:spcBef>
                <a:spcPts val="0"/>
              </a:spcBef>
              <a:spcAft>
                <a:spcPts val="0"/>
              </a:spcAft>
              <a:buSzPts val="2400"/>
              <a:buChar char="●"/>
            </a:pPr>
            <a:r>
              <a:rPr lang="en-US" sz="2400"/>
              <a:t>In the meantime, we have some great examples to be inspired by:</a:t>
            </a:r>
            <a:endParaRPr sz="2400"/>
          </a:p>
          <a:p>
            <a:pPr indent="-381000" lvl="1" marL="914400" rtl="0" algn="l">
              <a:lnSpc>
                <a:spcPct val="115000"/>
              </a:lnSpc>
              <a:spcBef>
                <a:spcPts val="0"/>
              </a:spcBef>
              <a:spcAft>
                <a:spcPts val="0"/>
              </a:spcAft>
              <a:buSzPts val="2400"/>
              <a:buChar char="○"/>
            </a:pPr>
            <a:r>
              <a:rPr lang="en-US"/>
              <a:t>Radiant Earth ML Hub</a:t>
            </a:r>
            <a:endParaRPr/>
          </a:p>
          <a:p>
            <a:pPr indent="-381000" lvl="1" marL="914400" rtl="0" algn="l">
              <a:lnSpc>
                <a:spcPct val="115000"/>
              </a:lnSpc>
              <a:spcBef>
                <a:spcPts val="0"/>
              </a:spcBef>
              <a:spcAft>
                <a:spcPts val="0"/>
              </a:spcAft>
              <a:buSzPts val="2400"/>
              <a:buChar char="○"/>
            </a:pPr>
            <a:r>
              <a:rPr lang="en-US"/>
              <a:t>Openml.org</a:t>
            </a:r>
            <a:endParaRPr/>
          </a:p>
          <a:p>
            <a:pPr indent="-381000" lvl="1" marL="914400" rtl="0" algn="l">
              <a:lnSpc>
                <a:spcPct val="115000"/>
              </a:lnSpc>
              <a:spcBef>
                <a:spcPts val="0"/>
              </a:spcBef>
              <a:spcAft>
                <a:spcPts val="0"/>
              </a:spcAft>
              <a:buSzPts val="2400"/>
              <a:buChar char="○"/>
            </a:pPr>
            <a:r>
              <a:rPr lang="en-US"/>
              <a:t>ONYX</a:t>
            </a:r>
            <a:endParaRPr sz="3300"/>
          </a:p>
        </p:txBody>
      </p:sp>
      <p:sp>
        <p:nvSpPr>
          <p:cNvPr id="251" name="Google Shape;251;g9a4c3edd12_2_69"/>
          <p:cNvSpPr txBox="1"/>
          <p:nvPr>
            <p:ph type="title"/>
          </p:nvPr>
        </p:nvSpPr>
        <p:spPr>
          <a:xfrm>
            <a:off x="755850" y="122975"/>
            <a:ext cx="10680300" cy="1619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1B285E"/>
              </a:buClr>
              <a:buSzPts val="5400"/>
              <a:buFont typeface="Verdana"/>
              <a:buNone/>
            </a:pPr>
            <a:r>
              <a:rPr lang="en-US" sz="2500"/>
              <a:t>“How would you improve discoverability of assets located in LEAPangeo to support FAIR principles? How would this support both the unique search perspectives of climate scientists and data-scientists?”</a:t>
            </a:r>
            <a:endParaRPr sz="2500"/>
          </a:p>
        </p:txBody>
      </p:sp>
      <p:pic>
        <p:nvPicPr>
          <p:cNvPr id="252" name="Google Shape;252;g9a4c3edd12_2_69"/>
          <p:cNvPicPr preferRelativeResize="0"/>
          <p:nvPr/>
        </p:nvPicPr>
        <p:blipFill>
          <a:blip r:embed="rId3">
            <a:alphaModFix/>
          </a:blip>
          <a:stretch>
            <a:fillRect/>
          </a:stretch>
        </p:blipFill>
        <p:spPr>
          <a:xfrm>
            <a:off x="838200" y="2141399"/>
            <a:ext cx="4251327" cy="3625276"/>
          </a:xfrm>
          <a:prstGeom prst="rect">
            <a:avLst/>
          </a:prstGeom>
          <a:noFill/>
          <a:ln>
            <a:noFill/>
          </a:ln>
          <a:effectLst>
            <a:outerShdw blurRad="57150" rotWithShape="0" algn="bl" dir="5400000" dist="19050">
              <a:srgbClr val="000000">
                <a:alpha val="50000"/>
              </a:srgbClr>
            </a:outerShdw>
            <a:reflection blurRad="0" dir="5400000" dist="38100" endA="0" endPos="30000" fadeDir="5400012" kx="0" rotWithShape="0" algn="bl" stPos="0" sy="-100000" ky="0"/>
          </a:effectLst>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g9a4c3edd12_2_78"/>
          <p:cNvSpPr txBox="1"/>
          <p:nvPr>
            <p:ph type="title"/>
          </p:nvPr>
        </p:nvSpPr>
        <p:spPr>
          <a:xfrm>
            <a:off x="838200" y="212650"/>
            <a:ext cx="10515600" cy="1478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1B285E"/>
              </a:buClr>
              <a:buSzPts val="5400"/>
              <a:buFont typeface="Verdana"/>
              <a:buNone/>
            </a:pPr>
            <a:r>
              <a:rPr lang="en-US" sz="2500"/>
              <a:t>“How would you improve discoverability of assets located in LEAPangeo to support FAIR principles? How would this support both the unique search perspectives of climate scientists and data-scientists?”</a:t>
            </a:r>
            <a:endParaRPr sz="2500"/>
          </a:p>
        </p:txBody>
      </p:sp>
      <p:sp>
        <p:nvSpPr>
          <p:cNvPr id="258" name="Google Shape;258;g9a4c3edd12_2_78"/>
          <p:cNvSpPr txBox="1"/>
          <p:nvPr>
            <p:ph idx="1" type="body"/>
          </p:nvPr>
        </p:nvSpPr>
        <p:spPr>
          <a:xfrm>
            <a:off x="838200" y="1825625"/>
            <a:ext cx="11198400" cy="43512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b="1" lang="en-US" sz="2700">
                <a:solidFill>
                  <a:srgbClr val="0C343D"/>
                </a:solidFill>
              </a:rPr>
              <a:t>Data science challenges will help new audiences discover climate science challenges</a:t>
            </a:r>
            <a:endParaRPr b="1" sz="2700">
              <a:solidFill>
                <a:srgbClr val="0C343D"/>
              </a:solidFill>
            </a:endParaRPr>
          </a:p>
          <a:p>
            <a:pPr indent="-222250" lvl="0" marL="228600" rtl="0" algn="l">
              <a:lnSpc>
                <a:spcPct val="115000"/>
              </a:lnSpc>
              <a:spcBef>
                <a:spcPts val="0"/>
              </a:spcBef>
              <a:spcAft>
                <a:spcPts val="0"/>
              </a:spcAft>
              <a:buSzPts val="2700"/>
              <a:buChar char="•"/>
            </a:pPr>
            <a:r>
              <a:rPr lang="en-US" sz="2700"/>
              <a:t>LEAP </a:t>
            </a:r>
            <a:r>
              <a:rPr lang="en-US" sz="2700"/>
              <a:t>will contribute datasets + leaderboards to ML challenges on platforms like Kaggle + at conferences</a:t>
            </a:r>
            <a:endParaRPr sz="2700"/>
          </a:p>
          <a:p>
            <a:pPr indent="0" lvl="0" marL="228600" rtl="0" algn="l">
              <a:lnSpc>
                <a:spcPct val="115000"/>
              </a:lnSpc>
              <a:spcBef>
                <a:spcPts val="0"/>
              </a:spcBef>
              <a:spcAft>
                <a:spcPts val="0"/>
              </a:spcAft>
              <a:buNone/>
            </a:pPr>
            <a:r>
              <a:t/>
            </a:r>
            <a:endParaRPr sz="1300"/>
          </a:p>
          <a:p>
            <a:pPr indent="-222250" lvl="0" marL="228600" rtl="0" algn="l">
              <a:lnSpc>
                <a:spcPct val="115000"/>
              </a:lnSpc>
              <a:spcBef>
                <a:spcPts val="0"/>
              </a:spcBef>
              <a:spcAft>
                <a:spcPts val="0"/>
              </a:spcAft>
              <a:buSzPts val="2700"/>
              <a:buChar char="•"/>
            </a:pPr>
            <a:r>
              <a:rPr lang="en-US" sz="2700"/>
              <a:t>This will be a great way to engage ML researchers in climate modeling</a:t>
            </a:r>
            <a:endParaRPr sz="2700"/>
          </a:p>
          <a:p>
            <a:pPr indent="0" lvl="0" marL="228600" rtl="0" algn="l">
              <a:lnSpc>
                <a:spcPct val="115000"/>
              </a:lnSpc>
              <a:spcBef>
                <a:spcPts val="0"/>
              </a:spcBef>
              <a:spcAft>
                <a:spcPts val="0"/>
              </a:spcAft>
              <a:buNone/>
            </a:pPr>
            <a:r>
              <a:t/>
            </a:r>
            <a:endParaRPr sz="1300"/>
          </a:p>
          <a:p>
            <a:pPr indent="-222250" lvl="0" marL="228600" rtl="0" algn="l">
              <a:lnSpc>
                <a:spcPct val="115000"/>
              </a:lnSpc>
              <a:spcBef>
                <a:spcPts val="0"/>
              </a:spcBef>
              <a:spcAft>
                <a:spcPts val="0"/>
              </a:spcAft>
              <a:buSzPts val="2700"/>
              <a:buChar char="•"/>
            </a:pPr>
            <a:r>
              <a:rPr lang="en-US" sz="2700"/>
              <a:t>LEAPangeo’s convergence between Climate Science + ML will enable us to create great challenge problems</a:t>
            </a:r>
            <a:endParaRPr sz="40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g9aeaa8c501_0_40"/>
          <p:cNvSpPr txBox="1"/>
          <p:nvPr>
            <p:ph type="title"/>
          </p:nvPr>
        </p:nvSpPr>
        <p:spPr>
          <a:xfrm>
            <a:off x="838200" y="230375"/>
            <a:ext cx="10515600" cy="1460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1B285E"/>
              </a:buClr>
              <a:buSzPts val="5400"/>
              <a:buFont typeface="Verdana"/>
              <a:buNone/>
            </a:pPr>
            <a:r>
              <a:rPr lang="en-US" sz="2500"/>
              <a:t>“How, concretely, will LEAP serve as an exemplar for other subject domains to be able to emulate? How will those other interested groups be facilitated in creating their version of LEAP through processes LEAP pioneered?”</a:t>
            </a:r>
            <a:endParaRPr sz="2500"/>
          </a:p>
        </p:txBody>
      </p:sp>
      <p:sp>
        <p:nvSpPr>
          <p:cNvPr id="264" name="Google Shape;264;g9aeaa8c501_0_40"/>
          <p:cNvSpPr txBox="1"/>
          <p:nvPr/>
        </p:nvSpPr>
        <p:spPr>
          <a:xfrm>
            <a:off x="642275" y="1929000"/>
            <a:ext cx="11184300" cy="4112700"/>
          </a:xfrm>
          <a:prstGeom prst="rect">
            <a:avLst/>
          </a:prstGeom>
          <a:noFill/>
          <a:ln>
            <a:noFill/>
          </a:ln>
        </p:spPr>
        <p:txBody>
          <a:bodyPr anchorCtr="0" anchor="t" bIns="91425" lIns="91425" spcFirstLastPara="1" rIns="91425" wrap="square" tIns="91425">
            <a:noAutofit/>
          </a:bodyPr>
          <a:lstStyle/>
          <a:p>
            <a:pPr indent="-381000" lvl="0" marL="457200" rtl="0" algn="l">
              <a:lnSpc>
                <a:spcPct val="100000"/>
              </a:lnSpc>
              <a:spcBef>
                <a:spcPts val="0"/>
              </a:spcBef>
              <a:spcAft>
                <a:spcPts val="0"/>
              </a:spcAft>
              <a:buClr>
                <a:schemeClr val="dk1"/>
              </a:buClr>
              <a:buSzPts val="2400"/>
              <a:buChar char="●"/>
            </a:pPr>
            <a:r>
              <a:rPr lang="en-US" sz="2400">
                <a:solidFill>
                  <a:schemeClr val="dk1"/>
                </a:solidFill>
              </a:rPr>
              <a:t>Broadly </a:t>
            </a:r>
            <a:r>
              <a:rPr b="1" lang="en-US" sz="2400">
                <a:solidFill>
                  <a:srgbClr val="0C343D"/>
                </a:solidFill>
              </a:rPr>
              <a:t>disseminate best practices</a:t>
            </a:r>
            <a:r>
              <a:rPr lang="en-US" sz="2400">
                <a:solidFill>
                  <a:schemeClr val="dk1"/>
                </a:solidFill>
              </a:rPr>
              <a:t> of LEAP’s processes via publication, presentations, public communications + social media.</a:t>
            </a:r>
            <a:endParaRPr sz="2400">
              <a:solidFill>
                <a:schemeClr val="dk1"/>
              </a:solidFill>
            </a:endParaRPr>
          </a:p>
          <a:p>
            <a:pPr indent="0" lvl="0" marL="457200" rtl="0" algn="l">
              <a:lnSpc>
                <a:spcPct val="100000"/>
              </a:lnSpc>
              <a:spcBef>
                <a:spcPts val="0"/>
              </a:spcBef>
              <a:spcAft>
                <a:spcPts val="0"/>
              </a:spcAft>
              <a:buNone/>
            </a:pPr>
            <a:r>
              <a:t/>
            </a:r>
            <a:endParaRPr sz="1300">
              <a:solidFill>
                <a:schemeClr val="dk1"/>
              </a:solidFill>
            </a:endParaRPr>
          </a:p>
          <a:p>
            <a:pPr indent="-381000" lvl="0" marL="457200" rtl="0" algn="l">
              <a:lnSpc>
                <a:spcPct val="100000"/>
              </a:lnSpc>
              <a:spcBef>
                <a:spcPts val="0"/>
              </a:spcBef>
              <a:spcAft>
                <a:spcPts val="0"/>
              </a:spcAft>
              <a:buClr>
                <a:schemeClr val="dk1"/>
              </a:buClr>
              <a:buSzPts val="2400"/>
              <a:buChar char="●"/>
            </a:pPr>
            <a:r>
              <a:rPr lang="en-US" sz="2400">
                <a:solidFill>
                  <a:schemeClr val="dk1"/>
                </a:solidFill>
              </a:rPr>
              <a:t>Make all products from our processes </a:t>
            </a:r>
            <a:r>
              <a:rPr b="1" lang="en-US" sz="2400">
                <a:solidFill>
                  <a:srgbClr val="0C343D"/>
                </a:solidFill>
              </a:rPr>
              <a:t>open-source</a:t>
            </a:r>
            <a:r>
              <a:rPr lang="en-US" sz="2400">
                <a:solidFill>
                  <a:schemeClr val="dk1"/>
                </a:solidFill>
              </a:rPr>
              <a:t>, facilitating adoption by other interested groups.</a:t>
            </a:r>
            <a:endParaRPr sz="2400">
              <a:solidFill>
                <a:schemeClr val="dk1"/>
              </a:solidFill>
            </a:endParaRPr>
          </a:p>
          <a:p>
            <a:pPr indent="0" lvl="0" marL="457200" rtl="0" algn="l">
              <a:lnSpc>
                <a:spcPct val="100000"/>
              </a:lnSpc>
              <a:spcBef>
                <a:spcPts val="0"/>
              </a:spcBef>
              <a:spcAft>
                <a:spcPts val="0"/>
              </a:spcAft>
              <a:buNone/>
            </a:pPr>
            <a:r>
              <a:t/>
            </a:r>
            <a:endParaRPr sz="1300">
              <a:solidFill>
                <a:schemeClr val="dk1"/>
              </a:solidFill>
            </a:endParaRPr>
          </a:p>
          <a:p>
            <a:pPr indent="-381000" lvl="0" marL="457200" rtl="0" algn="l">
              <a:lnSpc>
                <a:spcPct val="100000"/>
              </a:lnSpc>
              <a:spcBef>
                <a:spcPts val="0"/>
              </a:spcBef>
              <a:spcAft>
                <a:spcPts val="0"/>
              </a:spcAft>
              <a:buClr>
                <a:schemeClr val="dk1"/>
              </a:buClr>
              <a:buSzPts val="2400"/>
              <a:buChar char="●"/>
            </a:pPr>
            <a:r>
              <a:rPr b="1" lang="en-US" sz="2400">
                <a:solidFill>
                  <a:srgbClr val="0C343D"/>
                </a:solidFill>
              </a:rPr>
              <a:t>Open</a:t>
            </a:r>
            <a:r>
              <a:rPr lang="en-US" sz="2400">
                <a:solidFill>
                  <a:srgbClr val="0C343D"/>
                </a:solidFill>
              </a:rPr>
              <a:t> </a:t>
            </a:r>
            <a:r>
              <a:rPr b="1" lang="en-US" sz="2400">
                <a:solidFill>
                  <a:srgbClr val="0C343D"/>
                </a:solidFill>
              </a:rPr>
              <a:t>events</a:t>
            </a:r>
            <a:r>
              <a:rPr b="1" lang="en-US" sz="2400">
                <a:solidFill>
                  <a:schemeClr val="dk1"/>
                </a:solidFill>
              </a:rPr>
              <a:t> </a:t>
            </a:r>
            <a:r>
              <a:rPr lang="en-US" sz="2400">
                <a:solidFill>
                  <a:schemeClr val="dk1"/>
                </a:solidFill>
              </a:rPr>
              <a:t>to interested groups, who can attend as participants and/ or </a:t>
            </a:r>
            <a:r>
              <a:rPr b="1" lang="en-US" sz="2400">
                <a:solidFill>
                  <a:srgbClr val="0C343D"/>
                </a:solidFill>
              </a:rPr>
              <a:t>observers</a:t>
            </a:r>
            <a:r>
              <a:rPr lang="en-US" sz="2400">
                <a:solidFill>
                  <a:schemeClr val="dk1"/>
                </a:solidFill>
              </a:rPr>
              <a:t>.</a:t>
            </a:r>
            <a:endParaRPr sz="2400">
              <a:solidFill>
                <a:schemeClr val="dk1"/>
              </a:solidFill>
            </a:endParaRPr>
          </a:p>
          <a:p>
            <a:pPr indent="0" lvl="0" marL="457200" rtl="0" algn="l">
              <a:lnSpc>
                <a:spcPct val="100000"/>
              </a:lnSpc>
              <a:spcBef>
                <a:spcPts val="0"/>
              </a:spcBef>
              <a:spcAft>
                <a:spcPts val="0"/>
              </a:spcAft>
              <a:buNone/>
            </a:pPr>
            <a:r>
              <a:t/>
            </a:r>
            <a:endParaRPr sz="1300">
              <a:solidFill>
                <a:schemeClr val="dk1"/>
              </a:solidFill>
            </a:endParaRPr>
          </a:p>
          <a:p>
            <a:pPr indent="-381000" lvl="0" marL="457200" rtl="0" algn="l">
              <a:lnSpc>
                <a:spcPct val="100000"/>
              </a:lnSpc>
              <a:spcBef>
                <a:spcPts val="0"/>
              </a:spcBef>
              <a:spcAft>
                <a:spcPts val="0"/>
              </a:spcAft>
              <a:buClr>
                <a:schemeClr val="dk1"/>
              </a:buClr>
              <a:buSzPts val="2400"/>
              <a:buChar char="●"/>
            </a:pPr>
            <a:r>
              <a:rPr b="1" lang="en-US" sz="2400">
                <a:solidFill>
                  <a:srgbClr val="0C343D"/>
                </a:solidFill>
              </a:rPr>
              <a:t>Extend invitation</a:t>
            </a:r>
            <a:r>
              <a:rPr lang="en-US" sz="2400">
                <a:solidFill>
                  <a:schemeClr val="dk1"/>
                </a:solidFill>
              </a:rPr>
              <a:t> to attend our </a:t>
            </a:r>
            <a:r>
              <a:rPr b="1" lang="en-US" sz="2400">
                <a:solidFill>
                  <a:srgbClr val="0C343D"/>
                </a:solidFill>
              </a:rPr>
              <a:t>annual meeting</a:t>
            </a:r>
            <a:r>
              <a:rPr lang="en-US" sz="2400">
                <a:solidFill>
                  <a:schemeClr val="dk1"/>
                </a:solidFill>
              </a:rPr>
              <a:t> to interested mid-career scientists from other subject domains who aspire to create their version of LEAP. </a:t>
            </a:r>
            <a:endParaRPr sz="27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g9a4c3edd12_12_6"/>
          <p:cNvSpPr txBox="1"/>
          <p:nvPr>
            <p:ph type="title"/>
          </p:nvPr>
        </p:nvSpPr>
        <p:spPr>
          <a:xfrm>
            <a:off x="788075" y="2548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LEAP Executive Committee</a:t>
            </a:r>
            <a:endParaRPr/>
          </a:p>
        </p:txBody>
      </p:sp>
      <p:pic>
        <p:nvPicPr>
          <p:cNvPr id="94" name="Google Shape;94;g9a4c3edd12_12_6"/>
          <p:cNvPicPr preferRelativeResize="0"/>
          <p:nvPr/>
        </p:nvPicPr>
        <p:blipFill rotWithShape="1">
          <a:blip r:embed="rId3">
            <a:alphaModFix/>
          </a:blip>
          <a:srcRect b="31648" l="17477" r="23970" t="10184"/>
          <a:stretch/>
        </p:blipFill>
        <p:spPr>
          <a:xfrm>
            <a:off x="1918325" y="1290150"/>
            <a:ext cx="7612150" cy="4523100"/>
          </a:xfrm>
          <a:prstGeom prst="rect">
            <a:avLst/>
          </a:prstGeom>
          <a:noFill/>
          <a:ln>
            <a:noFill/>
          </a:ln>
        </p:spPr>
      </p:pic>
      <p:sp>
        <p:nvSpPr>
          <p:cNvPr id="95" name="Google Shape;95;g9a4c3edd12_12_6"/>
          <p:cNvSpPr/>
          <p:nvPr/>
        </p:nvSpPr>
        <p:spPr>
          <a:xfrm>
            <a:off x="6963375" y="1462850"/>
            <a:ext cx="2567100" cy="6909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g9aeaa8c501_0_45"/>
          <p:cNvSpPr txBox="1"/>
          <p:nvPr>
            <p:ph type="title"/>
          </p:nvPr>
        </p:nvSpPr>
        <p:spPr>
          <a:xfrm>
            <a:off x="838200" y="194925"/>
            <a:ext cx="10515600" cy="2108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1B285E"/>
              </a:buClr>
              <a:buSzPts val="5400"/>
              <a:buFont typeface="Verdana"/>
              <a:buNone/>
            </a:pPr>
            <a:r>
              <a:rPr lang="en-US" sz="2500"/>
              <a:t>“How could the partnership program be expanded to incorporate organizations' interest in LEAP outputs (some industry have strong interests in the data climate outputs, but there are other intermediate outputs/assets that companies could be interested in) beyond just climate-specific datasets and simulation results?”</a:t>
            </a:r>
            <a:endParaRPr sz="2500"/>
          </a:p>
        </p:txBody>
      </p:sp>
      <p:sp>
        <p:nvSpPr>
          <p:cNvPr id="270" name="Google Shape;270;g9aeaa8c501_0_45"/>
          <p:cNvSpPr txBox="1"/>
          <p:nvPr>
            <p:ph idx="1" type="body"/>
          </p:nvPr>
        </p:nvSpPr>
        <p:spPr>
          <a:xfrm>
            <a:off x="838200" y="2548950"/>
            <a:ext cx="10515600" cy="3503700"/>
          </a:xfrm>
          <a:prstGeom prst="rect">
            <a:avLst/>
          </a:prstGeom>
          <a:noFill/>
          <a:ln>
            <a:noFill/>
          </a:ln>
        </p:spPr>
        <p:txBody>
          <a:bodyPr anchorCtr="0" anchor="t" bIns="45700" lIns="91425" spcFirstLastPara="1" rIns="91425" wrap="square" tIns="45700">
            <a:noAutofit/>
          </a:bodyPr>
          <a:lstStyle/>
          <a:p>
            <a:pPr indent="-203200" lvl="0" marL="228600" rtl="0" algn="l">
              <a:lnSpc>
                <a:spcPct val="100000"/>
              </a:lnSpc>
              <a:spcBef>
                <a:spcPts val="0"/>
              </a:spcBef>
              <a:spcAft>
                <a:spcPts val="0"/>
              </a:spcAft>
              <a:buClr>
                <a:srgbClr val="000000"/>
              </a:buClr>
              <a:buSzPts val="2400"/>
              <a:buChar char="•"/>
            </a:pPr>
            <a:r>
              <a:rPr lang="en-US" sz="2400">
                <a:solidFill>
                  <a:srgbClr val="000000"/>
                </a:solidFill>
              </a:rPr>
              <a:t>LEAP holds potential to provide value to private sector in additional knowledge domains beyond climate science:</a:t>
            </a:r>
            <a:endParaRPr sz="2400">
              <a:solidFill>
                <a:srgbClr val="000000"/>
              </a:solidFill>
            </a:endParaRPr>
          </a:p>
          <a:p>
            <a:pPr indent="-215900" lvl="1" marL="685800" rtl="0" algn="l">
              <a:lnSpc>
                <a:spcPct val="100000"/>
              </a:lnSpc>
              <a:spcBef>
                <a:spcPts val="0"/>
              </a:spcBef>
              <a:spcAft>
                <a:spcPts val="0"/>
              </a:spcAft>
              <a:buClr>
                <a:srgbClr val="000000"/>
              </a:buClr>
              <a:buSzPts val="2200"/>
              <a:buChar char="•"/>
            </a:pPr>
            <a:r>
              <a:rPr lang="en-US" sz="2200">
                <a:solidFill>
                  <a:srgbClr val="000000"/>
                </a:solidFill>
              </a:rPr>
              <a:t>Algorithms + physics-guided AI are general technology with many applications</a:t>
            </a:r>
            <a:endParaRPr sz="2200">
              <a:solidFill>
                <a:srgbClr val="000000"/>
              </a:solidFill>
            </a:endParaRPr>
          </a:p>
          <a:p>
            <a:pPr indent="0" lvl="0" marL="685800" rtl="0" algn="l">
              <a:lnSpc>
                <a:spcPct val="100000"/>
              </a:lnSpc>
              <a:spcBef>
                <a:spcPts val="0"/>
              </a:spcBef>
              <a:spcAft>
                <a:spcPts val="0"/>
              </a:spcAft>
              <a:buNone/>
            </a:pPr>
            <a:r>
              <a:t/>
            </a:r>
            <a:endParaRPr sz="2200">
              <a:solidFill>
                <a:srgbClr val="000000"/>
              </a:solidFill>
            </a:endParaRPr>
          </a:p>
          <a:p>
            <a:pPr indent="-215900" lvl="1" marL="685800" rtl="0" algn="l">
              <a:lnSpc>
                <a:spcPct val="100000"/>
              </a:lnSpc>
              <a:spcBef>
                <a:spcPts val="0"/>
              </a:spcBef>
              <a:spcAft>
                <a:spcPts val="0"/>
              </a:spcAft>
              <a:buClr>
                <a:srgbClr val="000000"/>
              </a:buClr>
              <a:buSzPts val="2200"/>
              <a:buChar char="•"/>
            </a:pPr>
            <a:r>
              <a:rPr lang="en-US" sz="2200">
                <a:solidFill>
                  <a:srgbClr val="000000"/>
                </a:solidFill>
              </a:rPr>
              <a:t>DEI learnings are potentially relevant for companies looking to embed DEI in their organizations</a:t>
            </a:r>
            <a:endParaRPr sz="2200">
              <a:solidFill>
                <a:srgbClr val="000000"/>
              </a:solidFill>
            </a:endParaRPr>
          </a:p>
          <a:p>
            <a:pPr indent="0" lvl="0" marL="685800" rtl="0" algn="l">
              <a:lnSpc>
                <a:spcPct val="100000"/>
              </a:lnSpc>
              <a:spcBef>
                <a:spcPts val="0"/>
              </a:spcBef>
              <a:spcAft>
                <a:spcPts val="0"/>
              </a:spcAft>
              <a:buNone/>
            </a:pPr>
            <a:r>
              <a:t/>
            </a:r>
            <a:endParaRPr sz="1400">
              <a:solidFill>
                <a:srgbClr val="000000"/>
              </a:solidFill>
            </a:endParaRPr>
          </a:p>
          <a:p>
            <a:pPr indent="-203200" lvl="0" marL="228600" rtl="0" algn="l">
              <a:lnSpc>
                <a:spcPct val="100000"/>
              </a:lnSpc>
              <a:spcBef>
                <a:spcPts val="0"/>
              </a:spcBef>
              <a:spcAft>
                <a:spcPts val="0"/>
              </a:spcAft>
              <a:buClr>
                <a:srgbClr val="000000"/>
              </a:buClr>
              <a:buSzPts val="2400"/>
              <a:buChar char="•"/>
            </a:pPr>
            <a:r>
              <a:rPr lang="en-US" sz="2400">
                <a:solidFill>
                  <a:srgbClr val="000000"/>
                </a:solidFill>
              </a:rPr>
              <a:t>Corporate engagement bi-directional feedback loops will be used to gather information on what is specifically valuable</a:t>
            </a:r>
            <a:endParaRPr sz="2400">
              <a:solidFill>
                <a:srgbClr val="000000"/>
              </a:solidFill>
            </a:endParaRPr>
          </a:p>
          <a:p>
            <a:pPr indent="0" lvl="0" marL="228600" rtl="0" algn="l">
              <a:lnSpc>
                <a:spcPct val="90000"/>
              </a:lnSpc>
              <a:spcBef>
                <a:spcPts val="0"/>
              </a:spcBef>
              <a:spcAft>
                <a:spcPts val="0"/>
              </a:spcAft>
              <a:buNone/>
            </a:pPr>
            <a:r>
              <a:t/>
            </a:r>
            <a:endParaRPr sz="4200">
              <a:solidFill>
                <a:srgbClr val="0000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g9a4c3edd12_2_86"/>
          <p:cNvSpPr txBox="1"/>
          <p:nvPr>
            <p:ph type="title"/>
          </p:nvPr>
        </p:nvSpPr>
        <p:spPr>
          <a:xfrm>
            <a:off x="779725" y="159500"/>
            <a:ext cx="10574100" cy="1967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1B285E"/>
              </a:buClr>
              <a:buSzPts val="5400"/>
              <a:buFont typeface="Verdana"/>
              <a:buNone/>
            </a:pPr>
            <a:r>
              <a:rPr lang="en-US" sz="2500"/>
              <a:t>“How could the partnership program be expanded to incorporate organizations' interest in LEAP outputs (some industry have strong interests in the data climate outputs, but there are other intermediate outputs/assets that companies could be interested in) beyond just climate-specific datasets and simulation results?”</a:t>
            </a:r>
            <a:endParaRPr sz="2500"/>
          </a:p>
        </p:txBody>
      </p:sp>
      <p:sp>
        <p:nvSpPr>
          <p:cNvPr id="276" name="Google Shape;276;g9a4c3edd12_2_86"/>
          <p:cNvSpPr txBox="1"/>
          <p:nvPr>
            <p:ph idx="1" type="body"/>
          </p:nvPr>
        </p:nvSpPr>
        <p:spPr>
          <a:xfrm>
            <a:off x="283525" y="2286000"/>
            <a:ext cx="11675100" cy="3951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b="1" lang="en-US" sz="2000">
                <a:solidFill>
                  <a:srgbClr val="0C343D"/>
                </a:solidFill>
              </a:rPr>
              <a:t>Under Current Scope</a:t>
            </a:r>
            <a:endParaRPr b="1" sz="2000">
              <a:solidFill>
                <a:srgbClr val="0C343D"/>
              </a:solidFill>
            </a:endParaRPr>
          </a:p>
          <a:p>
            <a:pPr indent="-177800" lvl="0" marL="228600" rtl="0" algn="l">
              <a:lnSpc>
                <a:spcPct val="100000"/>
              </a:lnSpc>
              <a:spcBef>
                <a:spcPts val="0"/>
              </a:spcBef>
              <a:spcAft>
                <a:spcPts val="0"/>
              </a:spcAft>
              <a:buClr>
                <a:srgbClr val="000000"/>
              </a:buClr>
              <a:buSzPts val="2000"/>
              <a:buChar char="•"/>
            </a:pPr>
            <a:r>
              <a:rPr lang="en-US" sz="2000">
                <a:solidFill>
                  <a:srgbClr val="000000"/>
                </a:solidFill>
              </a:rPr>
              <a:t>All the LEAP outputs - data, models, and code - will be open source and made publicly accessible on the LEAPangeo platform </a:t>
            </a:r>
            <a:endParaRPr sz="2000">
              <a:solidFill>
                <a:srgbClr val="000000"/>
              </a:solidFill>
            </a:endParaRPr>
          </a:p>
          <a:p>
            <a:pPr indent="0" lvl="0" marL="0" rtl="0" algn="l">
              <a:lnSpc>
                <a:spcPct val="100000"/>
              </a:lnSpc>
              <a:spcBef>
                <a:spcPts val="0"/>
              </a:spcBef>
              <a:spcAft>
                <a:spcPts val="0"/>
              </a:spcAft>
              <a:buNone/>
            </a:pPr>
            <a:r>
              <a:t/>
            </a:r>
            <a:endParaRPr sz="1200">
              <a:solidFill>
                <a:srgbClr val="000000"/>
              </a:solidFill>
            </a:endParaRPr>
          </a:p>
          <a:p>
            <a:pPr indent="0" lvl="0" marL="0" rtl="0" algn="l">
              <a:lnSpc>
                <a:spcPct val="100000"/>
              </a:lnSpc>
              <a:spcBef>
                <a:spcPts val="0"/>
              </a:spcBef>
              <a:spcAft>
                <a:spcPts val="0"/>
              </a:spcAft>
              <a:buNone/>
            </a:pPr>
            <a:r>
              <a:rPr b="1" lang="en-US" sz="2000">
                <a:solidFill>
                  <a:srgbClr val="0C343D"/>
                </a:solidFill>
              </a:rPr>
              <a:t>Potential Expansions to Scope Could Consider:</a:t>
            </a:r>
            <a:endParaRPr b="1" sz="2000">
              <a:solidFill>
                <a:srgbClr val="0C343D"/>
              </a:solidFill>
            </a:endParaRPr>
          </a:p>
          <a:p>
            <a:pPr indent="-203200" lvl="1" marL="228600" rtl="0" algn="l">
              <a:lnSpc>
                <a:spcPct val="100000"/>
              </a:lnSpc>
              <a:spcBef>
                <a:spcPts val="0"/>
              </a:spcBef>
              <a:spcAft>
                <a:spcPts val="0"/>
              </a:spcAft>
              <a:buClr>
                <a:srgbClr val="000000"/>
              </a:buClr>
              <a:buSzPts val="2000"/>
              <a:buChar char="•"/>
            </a:pPr>
            <a:r>
              <a:rPr lang="en-US" sz="2000">
                <a:solidFill>
                  <a:srgbClr val="000000"/>
                </a:solidFill>
              </a:rPr>
              <a:t>“Climate Information Portal” reconceptualized as “LEAP Information Portal”</a:t>
            </a:r>
            <a:endParaRPr sz="2000">
              <a:solidFill>
                <a:srgbClr val="000000"/>
              </a:solidFill>
            </a:endParaRPr>
          </a:p>
          <a:p>
            <a:pPr indent="-228600" lvl="2" marL="685800" rtl="0" algn="l">
              <a:lnSpc>
                <a:spcPct val="100000"/>
              </a:lnSpc>
              <a:spcBef>
                <a:spcPts val="0"/>
              </a:spcBef>
              <a:spcAft>
                <a:spcPts val="0"/>
              </a:spcAft>
              <a:buClr>
                <a:srgbClr val="000000"/>
              </a:buClr>
              <a:buSzPts val="2000"/>
              <a:buChar char="•"/>
            </a:pPr>
            <a:r>
              <a:rPr lang="en-US">
                <a:solidFill>
                  <a:srgbClr val="000000"/>
                </a:solidFill>
              </a:rPr>
              <a:t>LEAP could aggregate, distill + disseminate for a corporate audience physics-guided-AI-related knowledge outputs, including white papers on the technology + best practices learned from implementing the technology. </a:t>
            </a:r>
            <a:endParaRPr>
              <a:solidFill>
                <a:srgbClr val="000000"/>
              </a:solidFill>
            </a:endParaRPr>
          </a:p>
          <a:p>
            <a:pPr indent="-228600" lvl="2" marL="685800" rtl="0" algn="l">
              <a:lnSpc>
                <a:spcPct val="100000"/>
              </a:lnSpc>
              <a:spcBef>
                <a:spcPts val="0"/>
              </a:spcBef>
              <a:spcAft>
                <a:spcPts val="0"/>
              </a:spcAft>
              <a:buClr>
                <a:srgbClr val="000000"/>
              </a:buClr>
              <a:buSzPts val="2000"/>
              <a:buChar char="•"/>
            </a:pPr>
            <a:r>
              <a:rPr lang="en-US">
                <a:solidFill>
                  <a:srgbClr val="000000"/>
                </a:solidFill>
              </a:rPr>
              <a:t>LEAP could aggregate, distill + disseminate practitioner-oriented DEI learnings </a:t>
            </a:r>
            <a:endParaRPr>
              <a:solidFill>
                <a:srgbClr val="000000"/>
              </a:solidFill>
            </a:endParaRPr>
          </a:p>
          <a:p>
            <a:pPr indent="-203200" lvl="1" marL="228600" rtl="0" algn="l">
              <a:lnSpc>
                <a:spcPct val="100000"/>
              </a:lnSpc>
              <a:spcBef>
                <a:spcPts val="0"/>
              </a:spcBef>
              <a:spcAft>
                <a:spcPts val="0"/>
              </a:spcAft>
              <a:buClr>
                <a:srgbClr val="000000"/>
              </a:buClr>
              <a:buSzPts val="2000"/>
              <a:buChar char="•"/>
            </a:pPr>
            <a:r>
              <a:rPr lang="en-US" sz="2000">
                <a:solidFill>
                  <a:srgbClr val="000000"/>
                </a:solidFill>
              </a:rPr>
              <a:t>Addition of a corporate partner to represent interest in physics-guided-AI-related outputs from LEAP.</a:t>
            </a:r>
            <a:endParaRPr sz="2000">
              <a:solidFill>
                <a:srgbClr val="000000"/>
              </a:solidFill>
            </a:endParaRPr>
          </a:p>
          <a:p>
            <a:pPr indent="-203200" lvl="1" marL="685800" rtl="0" algn="l">
              <a:lnSpc>
                <a:spcPct val="100000"/>
              </a:lnSpc>
              <a:spcBef>
                <a:spcPts val="0"/>
              </a:spcBef>
              <a:spcAft>
                <a:spcPts val="0"/>
              </a:spcAft>
              <a:buClr>
                <a:srgbClr val="000000"/>
              </a:buClr>
              <a:buSzPts val="2000"/>
              <a:buChar char="•"/>
            </a:pPr>
            <a:r>
              <a:rPr lang="en-US" sz="2000">
                <a:solidFill>
                  <a:srgbClr val="000000"/>
                </a:solidFill>
              </a:rPr>
              <a:t>Alternatively: Engage Waymo (owned by parent company of current partner, Google)</a:t>
            </a:r>
            <a:endParaRPr sz="2000">
              <a:solidFill>
                <a:srgbClr val="000000"/>
              </a:solidFill>
            </a:endParaRPr>
          </a:p>
          <a:p>
            <a:pPr indent="0" lvl="0" marL="0" rtl="0" algn="l">
              <a:lnSpc>
                <a:spcPct val="90000"/>
              </a:lnSpc>
              <a:spcBef>
                <a:spcPts val="0"/>
              </a:spcBef>
              <a:spcAft>
                <a:spcPts val="0"/>
              </a:spcAft>
              <a:buNone/>
            </a:pPr>
            <a:r>
              <a:t/>
            </a:r>
            <a:endParaRPr sz="3700">
              <a:solidFill>
                <a:srgbClr val="00000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g9a4c3edd12_15_1"/>
          <p:cNvSpPr txBox="1"/>
          <p:nvPr>
            <p:ph type="title"/>
          </p:nvPr>
        </p:nvSpPr>
        <p:spPr>
          <a:xfrm>
            <a:off x="838200" y="2291400"/>
            <a:ext cx="10515600" cy="2275200"/>
          </a:xfrm>
          <a:prstGeom prst="rect">
            <a:avLst/>
          </a:prstGeom>
        </p:spPr>
        <p:txBody>
          <a:bodyPr anchorCtr="0" anchor="ctr" bIns="45700" lIns="91425" spcFirstLastPara="1" rIns="91425" wrap="square" tIns="45700">
            <a:noAutofit/>
          </a:bodyPr>
          <a:lstStyle/>
          <a:p>
            <a:pPr indent="0" lvl="0" marL="0" rtl="0" algn="ctr">
              <a:lnSpc>
                <a:spcPct val="100000"/>
              </a:lnSpc>
              <a:spcBef>
                <a:spcPts val="0"/>
              </a:spcBef>
              <a:spcAft>
                <a:spcPts val="0"/>
              </a:spcAft>
              <a:buNone/>
            </a:pPr>
            <a:r>
              <a:rPr lang="en-US" sz="4000">
                <a:solidFill>
                  <a:srgbClr val="0C343D"/>
                </a:solidFill>
                <a:latin typeface="Arial"/>
                <a:ea typeface="Arial"/>
                <a:cs typeface="Arial"/>
                <a:sym typeface="Arial"/>
              </a:rPr>
              <a:t>What does high-level success look like 3-years in from the perspective of each of the five leadership areas? </a:t>
            </a:r>
            <a:endParaRPr sz="40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pic>
        <p:nvPicPr>
          <p:cNvPr id="286" name="Google Shape;286;g9a4c3edd12_3_0"/>
          <p:cNvPicPr preferRelativeResize="0"/>
          <p:nvPr/>
        </p:nvPicPr>
        <p:blipFill rotWithShape="1">
          <a:blip r:embed="rId3">
            <a:alphaModFix/>
          </a:blip>
          <a:srcRect b="0" l="0" r="0" t="0"/>
          <a:stretch/>
        </p:blipFill>
        <p:spPr>
          <a:xfrm>
            <a:off x="2194238" y="1259100"/>
            <a:ext cx="7803524" cy="4474275"/>
          </a:xfrm>
          <a:prstGeom prst="rect">
            <a:avLst/>
          </a:prstGeom>
          <a:noFill/>
          <a:ln>
            <a:noFill/>
          </a:ln>
        </p:spPr>
      </p:pic>
      <p:sp>
        <p:nvSpPr>
          <p:cNvPr id="287" name="Google Shape;287;g9a4c3edd12_3_0"/>
          <p:cNvSpPr txBox="1"/>
          <p:nvPr>
            <p:ph type="title"/>
          </p:nvPr>
        </p:nvSpPr>
        <p:spPr>
          <a:xfrm>
            <a:off x="432000" y="265100"/>
            <a:ext cx="11229600" cy="1136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4400"/>
              <a:buNone/>
            </a:pPr>
            <a:r>
              <a:rPr lang="en-US" sz="4000"/>
              <a:t>Five Convergence Strategies (CS) </a:t>
            </a:r>
            <a:br>
              <a:rPr lang="en-US" sz="4000"/>
            </a:br>
            <a:r>
              <a:rPr lang="en-US" sz="4000"/>
              <a:t>Drive LEAP’s Vision</a:t>
            </a:r>
            <a:endParaRPr sz="3800"/>
          </a:p>
        </p:txBody>
      </p:sp>
      <p:sp>
        <p:nvSpPr>
          <p:cNvPr id="288" name="Google Shape;288;g9a4c3edd12_3_0"/>
          <p:cNvSpPr txBox="1"/>
          <p:nvPr/>
        </p:nvSpPr>
        <p:spPr>
          <a:xfrm>
            <a:off x="432000" y="3052650"/>
            <a:ext cx="1973400" cy="752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400"/>
              <a:buFont typeface="Arial"/>
              <a:buNone/>
            </a:pPr>
            <a:r>
              <a:rPr b="1" i="0" lang="en-US" sz="1800" u="none" cap="none" strike="noStrike">
                <a:solidFill>
                  <a:srgbClr val="0C343D"/>
                </a:solidFill>
                <a:latin typeface="Arial"/>
                <a:ea typeface="Arial"/>
                <a:cs typeface="Arial"/>
                <a:sym typeface="Arial"/>
              </a:rPr>
              <a:t>CS2:</a:t>
            </a:r>
            <a:r>
              <a:rPr b="0" i="0" lang="en-US" sz="1800" u="none" cap="none" strike="noStrike">
                <a:solidFill>
                  <a:srgbClr val="0C343D"/>
                </a:solidFill>
                <a:latin typeface="Arial"/>
                <a:ea typeface="Arial"/>
                <a:cs typeface="Arial"/>
                <a:sym typeface="Arial"/>
              </a:rPr>
              <a:t> </a:t>
            </a:r>
            <a:r>
              <a:rPr b="0" i="0" lang="en-US" sz="1800" u="none" cap="none" strike="noStrike">
                <a:latin typeface="Arial"/>
                <a:ea typeface="Arial"/>
                <a:cs typeface="Arial"/>
                <a:sym typeface="Arial"/>
              </a:rPr>
              <a:t>Create next-generation algorithms</a:t>
            </a:r>
            <a:endParaRPr b="0" i="0" sz="1800" u="none" cap="none" strike="noStrike">
              <a:latin typeface="Arial"/>
              <a:ea typeface="Arial"/>
              <a:cs typeface="Arial"/>
              <a:sym typeface="Arial"/>
            </a:endParaRPr>
          </a:p>
        </p:txBody>
      </p:sp>
      <p:sp>
        <p:nvSpPr>
          <p:cNvPr id="289" name="Google Shape;289;g9a4c3edd12_3_0"/>
          <p:cNvSpPr txBox="1"/>
          <p:nvPr/>
        </p:nvSpPr>
        <p:spPr>
          <a:xfrm>
            <a:off x="2194250" y="1523000"/>
            <a:ext cx="3523500" cy="4680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400"/>
              <a:buFont typeface="Arial"/>
              <a:buNone/>
            </a:pPr>
            <a:r>
              <a:rPr b="1" i="0" lang="en-US" sz="1800" u="none" cap="none" strike="noStrike">
                <a:solidFill>
                  <a:srgbClr val="0C343D"/>
                </a:solidFill>
                <a:latin typeface="Arial"/>
                <a:ea typeface="Arial"/>
                <a:cs typeface="Arial"/>
                <a:sym typeface="Arial"/>
              </a:rPr>
              <a:t>CS4: </a:t>
            </a:r>
            <a:r>
              <a:rPr b="0" i="0" lang="en-US" sz="1800" u="none" cap="none" strike="noStrike">
                <a:latin typeface="Arial"/>
                <a:ea typeface="Arial"/>
                <a:cs typeface="Arial"/>
                <a:sym typeface="Arial"/>
              </a:rPr>
              <a:t>Equitably + inclusively train climate data scientists</a:t>
            </a:r>
            <a:endParaRPr b="0" i="0" sz="1800" u="none" cap="none" strike="noStrike">
              <a:latin typeface="Arial"/>
              <a:ea typeface="Arial"/>
              <a:cs typeface="Arial"/>
              <a:sym typeface="Arial"/>
            </a:endParaRPr>
          </a:p>
        </p:txBody>
      </p:sp>
      <p:sp>
        <p:nvSpPr>
          <p:cNvPr id="290" name="Google Shape;290;g9a4c3edd12_3_0"/>
          <p:cNvSpPr txBox="1"/>
          <p:nvPr/>
        </p:nvSpPr>
        <p:spPr>
          <a:xfrm>
            <a:off x="9747100" y="3012175"/>
            <a:ext cx="1914600" cy="968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lang="en-US" sz="1800">
                <a:solidFill>
                  <a:srgbClr val="0C343D"/>
                </a:solidFill>
              </a:rPr>
              <a:t>CS5</a:t>
            </a:r>
            <a:r>
              <a:rPr lang="en-US" sz="1800">
                <a:solidFill>
                  <a:srgbClr val="0C343D"/>
                </a:solidFill>
              </a:rPr>
              <a:t>: </a:t>
            </a:r>
            <a:r>
              <a:rPr lang="en-US" sz="1800"/>
              <a:t>Establish bidirectional knowledge transfer</a:t>
            </a:r>
            <a:endParaRPr sz="1800"/>
          </a:p>
        </p:txBody>
      </p:sp>
      <p:sp>
        <p:nvSpPr>
          <p:cNvPr id="291" name="Google Shape;291;g9a4c3edd12_3_0"/>
          <p:cNvSpPr txBox="1"/>
          <p:nvPr>
            <p:ph idx="12" type="sldNum"/>
          </p:nvPr>
        </p:nvSpPr>
        <p:spPr>
          <a:xfrm>
            <a:off x="-5" y="6333009"/>
            <a:ext cx="731700" cy="5250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US" sz="1300">
                <a:solidFill>
                  <a:srgbClr val="FFFFFF"/>
                </a:solidFill>
                <a:latin typeface="Arial"/>
                <a:ea typeface="Arial"/>
                <a:cs typeface="Arial"/>
                <a:sym typeface="Arial"/>
              </a:rPr>
              <a:t>‹#›</a:t>
            </a:fld>
            <a:endParaRPr sz="1300">
              <a:solidFill>
                <a:srgbClr val="FFFFFF"/>
              </a:solidFill>
              <a:latin typeface="Arial"/>
              <a:ea typeface="Arial"/>
              <a:cs typeface="Arial"/>
              <a:sym typeface="Arial"/>
            </a:endParaRPr>
          </a:p>
        </p:txBody>
      </p:sp>
      <p:pic>
        <p:nvPicPr>
          <p:cNvPr id="292" name="Google Shape;292;g9a4c3edd12_3_0"/>
          <p:cNvPicPr preferRelativeResize="0"/>
          <p:nvPr/>
        </p:nvPicPr>
        <p:blipFill rotWithShape="1">
          <a:blip r:embed="rId3">
            <a:alphaModFix/>
          </a:blip>
          <a:srcRect b="30166" l="51062" r="36480" t="62289"/>
          <a:stretch/>
        </p:blipFill>
        <p:spPr>
          <a:xfrm>
            <a:off x="7587025" y="4710250"/>
            <a:ext cx="353974" cy="337500"/>
          </a:xfrm>
          <a:prstGeom prst="rect">
            <a:avLst/>
          </a:prstGeom>
          <a:noFill/>
          <a:ln>
            <a:noFill/>
          </a:ln>
        </p:spPr>
      </p:pic>
      <p:pic>
        <p:nvPicPr>
          <p:cNvPr id="293" name="Google Shape;293;g9a4c3edd12_3_0"/>
          <p:cNvPicPr preferRelativeResize="0"/>
          <p:nvPr/>
        </p:nvPicPr>
        <p:blipFill rotWithShape="1">
          <a:blip r:embed="rId3">
            <a:alphaModFix/>
          </a:blip>
          <a:srcRect b="30166" l="51062" r="36480" t="62289"/>
          <a:stretch/>
        </p:blipFill>
        <p:spPr>
          <a:xfrm>
            <a:off x="5039400" y="4100750"/>
            <a:ext cx="353974" cy="337500"/>
          </a:xfrm>
          <a:prstGeom prst="rect">
            <a:avLst/>
          </a:prstGeom>
          <a:noFill/>
          <a:ln>
            <a:noFill/>
          </a:ln>
        </p:spPr>
      </p:pic>
      <p:pic>
        <p:nvPicPr>
          <p:cNvPr id="294" name="Google Shape;294;g9a4c3edd12_3_0"/>
          <p:cNvPicPr preferRelativeResize="0"/>
          <p:nvPr/>
        </p:nvPicPr>
        <p:blipFill rotWithShape="1">
          <a:blip r:embed="rId3">
            <a:alphaModFix/>
          </a:blip>
          <a:srcRect b="30166" l="51062" r="36480" t="62289"/>
          <a:stretch/>
        </p:blipFill>
        <p:spPr>
          <a:xfrm>
            <a:off x="7135800" y="2871375"/>
            <a:ext cx="353974" cy="337500"/>
          </a:xfrm>
          <a:prstGeom prst="rect">
            <a:avLst/>
          </a:prstGeom>
          <a:noFill/>
          <a:ln>
            <a:noFill/>
          </a:ln>
        </p:spPr>
      </p:pic>
      <p:pic>
        <p:nvPicPr>
          <p:cNvPr id="295" name="Google Shape;295;g9a4c3edd12_3_0"/>
          <p:cNvPicPr preferRelativeResize="0"/>
          <p:nvPr/>
        </p:nvPicPr>
        <p:blipFill rotWithShape="1">
          <a:blip r:embed="rId3">
            <a:alphaModFix/>
          </a:blip>
          <a:srcRect b="30166" l="51062" r="36480" t="62289"/>
          <a:stretch/>
        </p:blipFill>
        <p:spPr>
          <a:xfrm>
            <a:off x="9393138" y="2871375"/>
            <a:ext cx="353974" cy="337500"/>
          </a:xfrm>
          <a:prstGeom prst="rect">
            <a:avLst/>
          </a:prstGeom>
          <a:noFill/>
          <a:ln>
            <a:noFill/>
          </a:ln>
        </p:spPr>
      </p:pic>
      <p:pic>
        <p:nvPicPr>
          <p:cNvPr id="296" name="Google Shape;296;g9a4c3edd12_3_0"/>
          <p:cNvPicPr preferRelativeResize="0"/>
          <p:nvPr/>
        </p:nvPicPr>
        <p:blipFill rotWithShape="1">
          <a:blip r:embed="rId3">
            <a:alphaModFix/>
          </a:blip>
          <a:srcRect b="30166" l="51062" r="36480" t="62289"/>
          <a:stretch/>
        </p:blipFill>
        <p:spPr>
          <a:xfrm>
            <a:off x="5039400" y="2673075"/>
            <a:ext cx="353974" cy="337500"/>
          </a:xfrm>
          <a:prstGeom prst="rect">
            <a:avLst/>
          </a:prstGeom>
          <a:noFill/>
          <a:ln>
            <a:noFill/>
          </a:ln>
        </p:spPr>
      </p:pic>
      <p:sp>
        <p:nvSpPr>
          <p:cNvPr id="297" name="Google Shape;297;g9a4c3edd12_3_0"/>
          <p:cNvSpPr txBox="1"/>
          <p:nvPr/>
        </p:nvSpPr>
        <p:spPr>
          <a:xfrm>
            <a:off x="4942500" y="3861650"/>
            <a:ext cx="3591000" cy="680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US" sz="1800">
                <a:solidFill>
                  <a:srgbClr val="0C343D"/>
                </a:solidFill>
              </a:rPr>
              <a:t>CS3</a:t>
            </a:r>
            <a:r>
              <a:rPr lang="en-US" sz="1800">
                <a:solidFill>
                  <a:srgbClr val="0C343D"/>
                </a:solidFill>
              </a:rPr>
              <a:t>: </a:t>
            </a:r>
            <a:r>
              <a:rPr lang="en-US" sz="1800"/>
              <a:t>Develop </a:t>
            </a:r>
            <a:br>
              <a:rPr lang="en-US" sz="1800"/>
            </a:br>
            <a:r>
              <a:rPr lang="en-US" sz="1800"/>
              <a:t>next-generation CESM</a:t>
            </a:r>
            <a:endParaRPr sz="1800"/>
          </a:p>
        </p:txBody>
      </p:sp>
      <p:sp>
        <p:nvSpPr>
          <p:cNvPr id="298" name="Google Shape;298;g9a4c3edd12_3_0"/>
          <p:cNvSpPr txBox="1"/>
          <p:nvPr/>
        </p:nvSpPr>
        <p:spPr>
          <a:xfrm>
            <a:off x="4027350" y="5528425"/>
            <a:ext cx="5421300" cy="468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800" u="none" cap="none" strike="noStrike">
                <a:solidFill>
                  <a:srgbClr val="0C343D"/>
                </a:solidFill>
                <a:latin typeface="Arial"/>
                <a:ea typeface="Arial"/>
                <a:cs typeface="Arial"/>
                <a:sym typeface="Arial"/>
              </a:rPr>
              <a:t>CS1: </a:t>
            </a:r>
            <a:r>
              <a:rPr b="0" i="0" lang="en-US" sz="1800" u="none" cap="none" strike="noStrike">
                <a:latin typeface="Arial"/>
                <a:ea typeface="Arial"/>
                <a:cs typeface="Arial"/>
                <a:sym typeface="Arial"/>
              </a:rPr>
              <a:t>Revolutionize geoscience data infrastructure</a:t>
            </a:r>
            <a:endParaRPr b="0" i="0" sz="1800" u="none" cap="none" strike="noStrike">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8"/>
                                        </p:tgtEl>
                                        <p:attrNameLst>
                                          <p:attrName>style.visibility</p:attrName>
                                        </p:attrNameLst>
                                      </p:cBhvr>
                                      <p:to>
                                        <p:strVal val="visible"/>
                                      </p:to>
                                    </p:set>
                                    <p:animEffect filter="fade" transition="in">
                                      <p:cBhvr>
                                        <p:cTn dur="600"/>
                                        <p:tgtEl>
                                          <p:spTgt spid="298"/>
                                        </p:tgtEl>
                                      </p:cBhvr>
                                    </p:animEffect>
                                  </p:childTnLst>
                                </p:cTn>
                              </p:par>
                              <p:par>
                                <p:cTn fill="hold" nodeType="withEffect" presetClass="exit" presetID="10" presetSubtype="0">
                                  <p:stCondLst>
                                    <p:cond delay="0"/>
                                  </p:stCondLst>
                                  <p:childTnLst>
                                    <p:animEffect filter="fade" transition="out">
                                      <p:cBhvr>
                                        <p:cTn dur="1000"/>
                                        <p:tgtEl>
                                          <p:spTgt spid="292"/>
                                        </p:tgtEl>
                                      </p:cBhvr>
                                    </p:animEffect>
                                    <p:set>
                                      <p:cBhvr>
                                        <p:cTn dur="1" fill="hold">
                                          <p:stCondLst>
                                            <p:cond delay="1000"/>
                                          </p:stCondLst>
                                        </p:cTn>
                                        <p:tgtEl>
                                          <p:spTgt spid="29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8"/>
                                        </p:tgtEl>
                                        <p:attrNameLst>
                                          <p:attrName>style.visibility</p:attrName>
                                        </p:attrNameLst>
                                      </p:cBhvr>
                                      <p:to>
                                        <p:strVal val="visible"/>
                                      </p:to>
                                    </p:set>
                                    <p:animEffect filter="fade" transition="in">
                                      <p:cBhvr>
                                        <p:cTn dur="600"/>
                                        <p:tgtEl>
                                          <p:spTgt spid="288"/>
                                        </p:tgtEl>
                                      </p:cBhvr>
                                    </p:animEffect>
                                  </p:childTnLst>
                                </p:cTn>
                              </p:par>
                              <p:par>
                                <p:cTn fill="hold" nodeType="withEffect" presetClass="exit" presetID="10" presetSubtype="0">
                                  <p:stCondLst>
                                    <p:cond delay="0"/>
                                  </p:stCondLst>
                                  <p:childTnLst>
                                    <p:animEffect filter="fade" transition="out">
                                      <p:cBhvr>
                                        <p:cTn dur="1000"/>
                                        <p:tgtEl>
                                          <p:spTgt spid="293"/>
                                        </p:tgtEl>
                                      </p:cBhvr>
                                    </p:animEffect>
                                    <p:set>
                                      <p:cBhvr>
                                        <p:cTn dur="1" fill="hold">
                                          <p:stCondLst>
                                            <p:cond delay="1000"/>
                                          </p:stCondLst>
                                        </p:cTn>
                                        <p:tgtEl>
                                          <p:spTgt spid="29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7"/>
                                        </p:tgtEl>
                                        <p:attrNameLst>
                                          <p:attrName>style.visibility</p:attrName>
                                        </p:attrNameLst>
                                      </p:cBhvr>
                                      <p:to>
                                        <p:strVal val="visible"/>
                                      </p:to>
                                    </p:set>
                                    <p:animEffect filter="fade" transition="in">
                                      <p:cBhvr>
                                        <p:cTn dur="1000"/>
                                        <p:tgtEl>
                                          <p:spTgt spid="297"/>
                                        </p:tgtEl>
                                      </p:cBhvr>
                                    </p:animEffect>
                                  </p:childTnLst>
                                </p:cTn>
                              </p:par>
                              <p:par>
                                <p:cTn fill="hold" nodeType="withEffect" presetClass="exit" presetID="10" presetSubtype="0">
                                  <p:stCondLst>
                                    <p:cond delay="0"/>
                                  </p:stCondLst>
                                  <p:childTnLst>
                                    <p:animEffect filter="fade" transition="out">
                                      <p:cBhvr>
                                        <p:cTn dur="1000"/>
                                        <p:tgtEl>
                                          <p:spTgt spid="294"/>
                                        </p:tgtEl>
                                      </p:cBhvr>
                                    </p:animEffect>
                                    <p:set>
                                      <p:cBhvr>
                                        <p:cTn dur="1" fill="hold">
                                          <p:stCondLst>
                                            <p:cond delay="1000"/>
                                          </p:stCondLst>
                                        </p:cTn>
                                        <p:tgtEl>
                                          <p:spTgt spid="29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9"/>
                                        </p:tgtEl>
                                        <p:attrNameLst>
                                          <p:attrName>style.visibility</p:attrName>
                                        </p:attrNameLst>
                                      </p:cBhvr>
                                      <p:to>
                                        <p:strVal val="visible"/>
                                      </p:to>
                                    </p:set>
                                    <p:animEffect filter="fade" transition="in">
                                      <p:cBhvr>
                                        <p:cTn dur="1000"/>
                                        <p:tgtEl>
                                          <p:spTgt spid="289"/>
                                        </p:tgtEl>
                                      </p:cBhvr>
                                    </p:animEffect>
                                  </p:childTnLst>
                                </p:cTn>
                              </p:par>
                              <p:par>
                                <p:cTn fill="hold" nodeType="withEffect" presetClass="exit" presetID="10" presetSubtype="0">
                                  <p:stCondLst>
                                    <p:cond delay="0"/>
                                  </p:stCondLst>
                                  <p:childTnLst>
                                    <p:animEffect filter="fade" transition="out">
                                      <p:cBhvr>
                                        <p:cTn dur="1000"/>
                                        <p:tgtEl>
                                          <p:spTgt spid="296"/>
                                        </p:tgtEl>
                                      </p:cBhvr>
                                    </p:animEffect>
                                    <p:set>
                                      <p:cBhvr>
                                        <p:cTn dur="1" fill="hold">
                                          <p:stCondLst>
                                            <p:cond delay="1000"/>
                                          </p:stCondLst>
                                        </p:cTn>
                                        <p:tgtEl>
                                          <p:spTgt spid="29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0"/>
                                        </p:tgtEl>
                                        <p:attrNameLst>
                                          <p:attrName>style.visibility</p:attrName>
                                        </p:attrNameLst>
                                      </p:cBhvr>
                                      <p:to>
                                        <p:strVal val="visible"/>
                                      </p:to>
                                    </p:set>
                                    <p:animEffect filter="fade" transition="in">
                                      <p:cBhvr>
                                        <p:cTn dur="1000"/>
                                        <p:tgtEl>
                                          <p:spTgt spid="290"/>
                                        </p:tgtEl>
                                      </p:cBhvr>
                                    </p:animEffect>
                                  </p:childTnLst>
                                </p:cTn>
                              </p:par>
                              <p:par>
                                <p:cTn fill="hold" nodeType="withEffect" presetClass="exit" presetID="10" presetSubtype="0">
                                  <p:stCondLst>
                                    <p:cond delay="0"/>
                                  </p:stCondLst>
                                  <p:childTnLst>
                                    <p:animEffect filter="fade" transition="out">
                                      <p:cBhvr>
                                        <p:cTn dur="1000"/>
                                        <p:tgtEl>
                                          <p:spTgt spid="295"/>
                                        </p:tgtEl>
                                      </p:cBhvr>
                                    </p:animEffect>
                                    <p:set>
                                      <p:cBhvr>
                                        <p:cTn dur="1" fill="hold">
                                          <p:stCondLst>
                                            <p:cond delay="1000"/>
                                          </p:stCondLst>
                                        </p:cTn>
                                        <p:tgtEl>
                                          <p:spTgt spid="295"/>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g9a4c3edd12_3_102"/>
          <p:cNvSpPr txBox="1"/>
          <p:nvPr>
            <p:ph type="title"/>
          </p:nvPr>
        </p:nvSpPr>
        <p:spPr>
          <a:xfrm>
            <a:off x="838200" y="294787"/>
            <a:ext cx="10515600" cy="779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4400"/>
              <a:buNone/>
            </a:pPr>
            <a:r>
              <a:rPr b="1" lang="en-US" sz="3800"/>
              <a:t>CS1:</a:t>
            </a:r>
            <a:r>
              <a:rPr lang="en-US" sz="3800"/>
              <a:t> Revolutionize Climate Data Infrastructure</a:t>
            </a:r>
            <a:endParaRPr sz="3800"/>
          </a:p>
        </p:txBody>
      </p:sp>
      <p:sp>
        <p:nvSpPr>
          <p:cNvPr id="304" name="Google Shape;304;g9a4c3edd12_3_102"/>
          <p:cNvSpPr txBox="1"/>
          <p:nvPr>
            <p:ph idx="1" type="body"/>
          </p:nvPr>
        </p:nvSpPr>
        <p:spPr>
          <a:xfrm>
            <a:off x="517800" y="1575400"/>
            <a:ext cx="11054100" cy="4283100"/>
          </a:xfrm>
          <a:prstGeom prst="rect">
            <a:avLst/>
          </a:prstGeom>
          <a:noFill/>
          <a:ln>
            <a:noFill/>
          </a:ln>
        </p:spPr>
        <p:txBody>
          <a:bodyPr anchorCtr="0" anchor="t" bIns="45700" lIns="91425" spcFirstLastPara="1" rIns="91425" wrap="square" tIns="45700">
            <a:noAutofit/>
          </a:bodyPr>
          <a:lstStyle/>
          <a:p>
            <a:pPr indent="-400050" lvl="0" marL="457200" rtl="0" algn="l">
              <a:lnSpc>
                <a:spcPct val="90000"/>
              </a:lnSpc>
              <a:spcBef>
                <a:spcPts val="1000"/>
              </a:spcBef>
              <a:spcAft>
                <a:spcPts val="0"/>
              </a:spcAft>
              <a:buSzPts val="2700"/>
              <a:buFont typeface="Arial"/>
              <a:buChar char="•"/>
            </a:pPr>
            <a:r>
              <a:rPr b="1" lang="en-US" sz="2300">
                <a:solidFill>
                  <a:srgbClr val="0C343D"/>
                </a:solidFill>
                <a:latin typeface="Arial"/>
                <a:ea typeface="Arial"/>
                <a:cs typeface="Arial"/>
                <a:sym typeface="Arial"/>
              </a:rPr>
              <a:t>Challenge: </a:t>
            </a:r>
            <a:r>
              <a:rPr lang="en-US" sz="2300">
                <a:latin typeface="Arial"/>
                <a:ea typeface="Arial"/>
                <a:cs typeface="Arial"/>
                <a:sym typeface="Arial"/>
              </a:rPr>
              <a:t>Massive + heterogeneous datasets</a:t>
            </a:r>
            <a:endParaRPr sz="2300">
              <a:latin typeface="Arial"/>
              <a:ea typeface="Arial"/>
              <a:cs typeface="Arial"/>
              <a:sym typeface="Arial"/>
            </a:endParaRPr>
          </a:p>
          <a:p>
            <a:pPr indent="-400050" lvl="0" marL="457200" rtl="0" algn="l">
              <a:lnSpc>
                <a:spcPct val="90000"/>
              </a:lnSpc>
              <a:spcBef>
                <a:spcPts val="0"/>
              </a:spcBef>
              <a:spcAft>
                <a:spcPts val="0"/>
              </a:spcAft>
              <a:buSzPts val="2700"/>
              <a:buFont typeface="Arial"/>
              <a:buChar char="•"/>
            </a:pPr>
            <a:r>
              <a:rPr b="1" lang="en-US" sz="2300">
                <a:solidFill>
                  <a:srgbClr val="0C343D"/>
                </a:solidFill>
                <a:latin typeface="Arial"/>
                <a:ea typeface="Arial"/>
                <a:cs typeface="Arial"/>
                <a:sym typeface="Arial"/>
              </a:rPr>
              <a:t>Solution: </a:t>
            </a:r>
            <a:r>
              <a:rPr lang="en-US" sz="2300">
                <a:solidFill>
                  <a:srgbClr val="000000"/>
                </a:solidFill>
                <a:latin typeface="Arial"/>
                <a:ea typeface="Arial"/>
                <a:cs typeface="Arial"/>
                <a:sym typeface="Arial"/>
              </a:rPr>
              <a:t>LEAPangeo: </a:t>
            </a:r>
            <a:r>
              <a:rPr lang="en-US" sz="2300">
                <a:latin typeface="Arial"/>
                <a:ea typeface="Arial"/>
                <a:cs typeface="Arial"/>
                <a:sym typeface="Arial"/>
              </a:rPr>
              <a:t>open-cloud computing platform</a:t>
            </a:r>
            <a:endParaRPr sz="2300">
              <a:latin typeface="Arial"/>
              <a:ea typeface="Arial"/>
              <a:cs typeface="Arial"/>
              <a:sym typeface="Arial"/>
            </a:endParaRPr>
          </a:p>
          <a:p>
            <a:pPr indent="0" lvl="0" marL="0" rtl="0" algn="l">
              <a:lnSpc>
                <a:spcPct val="90000"/>
              </a:lnSpc>
              <a:spcBef>
                <a:spcPts val="0"/>
              </a:spcBef>
              <a:spcAft>
                <a:spcPts val="0"/>
              </a:spcAft>
              <a:buNone/>
            </a:pPr>
            <a:r>
              <a:t/>
            </a:r>
            <a:endParaRPr sz="2300">
              <a:latin typeface="Arial"/>
              <a:ea typeface="Arial"/>
              <a:cs typeface="Arial"/>
              <a:sym typeface="Arial"/>
            </a:endParaRPr>
          </a:p>
          <a:p>
            <a:pPr indent="0" lvl="0" marL="0" rtl="0" algn="l">
              <a:lnSpc>
                <a:spcPct val="90000"/>
              </a:lnSpc>
              <a:spcBef>
                <a:spcPts val="0"/>
              </a:spcBef>
              <a:spcAft>
                <a:spcPts val="0"/>
              </a:spcAft>
              <a:buNone/>
            </a:pPr>
            <a:r>
              <a:t/>
            </a:r>
            <a:endParaRPr sz="2300">
              <a:latin typeface="Arial"/>
              <a:ea typeface="Arial"/>
              <a:cs typeface="Arial"/>
              <a:sym typeface="Arial"/>
            </a:endParaRPr>
          </a:p>
          <a:p>
            <a:pPr indent="0" lvl="0" marL="0" rtl="0" algn="l">
              <a:lnSpc>
                <a:spcPct val="90000"/>
              </a:lnSpc>
              <a:spcBef>
                <a:spcPts val="0"/>
              </a:spcBef>
              <a:spcAft>
                <a:spcPts val="0"/>
              </a:spcAft>
              <a:buNone/>
            </a:pPr>
            <a:r>
              <a:rPr b="1" lang="en-US" sz="2300">
                <a:solidFill>
                  <a:srgbClr val="0C343D"/>
                </a:solidFill>
                <a:latin typeface="Arial"/>
                <a:ea typeface="Arial"/>
                <a:cs typeface="Arial"/>
                <a:sym typeface="Arial"/>
              </a:rPr>
              <a:t>3-Year Successes</a:t>
            </a:r>
            <a:endParaRPr sz="2300">
              <a:solidFill>
                <a:srgbClr val="0C343D"/>
              </a:solidFill>
              <a:latin typeface="Arial"/>
              <a:ea typeface="Arial"/>
              <a:cs typeface="Arial"/>
              <a:sym typeface="Arial"/>
            </a:endParaRPr>
          </a:p>
          <a:p>
            <a:pPr indent="0" lvl="0" marL="0" rtl="0" algn="l">
              <a:lnSpc>
                <a:spcPct val="90000"/>
              </a:lnSpc>
              <a:spcBef>
                <a:spcPts val="0"/>
              </a:spcBef>
              <a:spcAft>
                <a:spcPts val="0"/>
              </a:spcAft>
              <a:buNone/>
            </a:pPr>
            <a:r>
              <a:t/>
            </a:r>
            <a:endParaRPr sz="2300">
              <a:latin typeface="Arial"/>
              <a:ea typeface="Arial"/>
              <a:cs typeface="Arial"/>
              <a:sym typeface="Arial"/>
            </a:endParaRPr>
          </a:p>
          <a:p>
            <a:pPr indent="-146050" lvl="0" marL="457200" rtl="0" algn="l">
              <a:lnSpc>
                <a:spcPct val="100000"/>
              </a:lnSpc>
              <a:spcBef>
                <a:spcPts val="0"/>
              </a:spcBef>
              <a:spcAft>
                <a:spcPts val="0"/>
              </a:spcAft>
              <a:buClr>
                <a:srgbClr val="000000"/>
              </a:buClr>
              <a:buSzPts val="2300"/>
              <a:buChar char="●"/>
            </a:pPr>
            <a:r>
              <a:rPr lang="en-US" sz="2300">
                <a:solidFill>
                  <a:srgbClr val="000000"/>
                </a:solidFill>
                <a:latin typeface="Arial"/>
                <a:ea typeface="Arial"/>
                <a:cs typeface="Arial"/>
                <a:sym typeface="Arial"/>
              </a:rPr>
              <a:t> Majority of research computing by LEAP participants occurs within the platform</a:t>
            </a:r>
            <a:endParaRPr sz="2300">
              <a:solidFill>
                <a:srgbClr val="000000"/>
              </a:solidFill>
              <a:latin typeface="Arial"/>
              <a:ea typeface="Arial"/>
              <a:cs typeface="Arial"/>
              <a:sym typeface="Arial"/>
            </a:endParaRPr>
          </a:p>
          <a:p>
            <a:pPr indent="0" lvl="0" marL="457200" rtl="0" algn="l">
              <a:lnSpc>
                <a:spcPct val="100000"/>
              </a:lnSpc>
              <a:spcBef>
                <a:spcPts val="0"/>
              </a:spcBef>
              <a:spcAft>
                <a:spcPts val="0"/>
              </a:spcAft>
              <a:buNone/>
            </a:pPr>
            <a:r>
              <a:t/>
            </a:r>
            <a:endParaRPr sz="1000">
              <a:solidFill>
                <a:srgbClr val="000000"/>
              </a:solidFill>
              <a:latin typeface="Arial"/>
              <a:ea typeface="Arial"/>
              <a:cs typeface="Arial"/>
              <a:sym typeface="Arial"/>
            </a:endParaRPr>
          </a:p>
          <a:p>
            <a:pPr indent="-146050" lvl="0" marL="457200" rtl="0" algn="l">
              <a:lnSpc>
                <a:spcPct val="100000"/>
              </a:lnSpc>
              <a:spcBef>
                <a:spcPts val="0"/>
              </a:spcBef>
              <a:spcAft>
                <a:spcPts val="0"/>
              </a:spcAft>
              <a:buClr>
                <a:srgbClr val="000000"/>
              </a:buClr>
              <a:buSzPts val="2300"/>
              <a:buChar char="●"/>
            </a:pPr>
            <a:r>
              <a:rPr lang="en-US" sz="2300">
                <a:solidFill>
                  <a:srgbClr val="000000"/>
                </a:solidFill>
                <a:latin typeface="Arial"/>
                <a:ea typeface="Arial"/>
                <a:cs typeface="Arial"/>
                <a:sym typeface="Arial"/>
              </a:rPr>
              <a:t> Active dialogue between LEAP scientists + software developers.</a:t>
            </a:r>
            <a:endParaRPr sz="2300">
              <a:solidFill>
                <a:srgbClr val="000000"/>
              </a:solidFill>
              <a:latin typeface="Arial"/>
              <a:ea typeface="Arial"/>
              <a:cs typeface="Arial"/>
              <a:sym typeface="Arial"/>
            </a:endParaRPr>
          </a:p>
          <a:p>
            <a:pPr indent="0" lvl="0" marL="457200" rtl="0" algn="l">
              <a:lnSpc>
                <a:spcPct val="100000"/>
              </a:lnSpc>
              <a:spcBef>
                <a:spcPts val="0"/>
              </a:spcBef>
              <a:spcAft>
                <a:spcPts val="0"/>
              </a:spcAft>
              <a:buNone/>
            </a:pPr>
            <a:r>
              <a:t/>
            </a:r>
            <a:endParaRPr sz="1000">
              <a:solidFill>
                <a:srgbClr val="000000"/>
              </a:solidFill>
              <a:latin typeface="Arial"/>
              <a:ea typeface="Arial"/>
              <a:cs typeface="Arial"/>
              <a:sym typeface="Arial"/>
            </a:endParaRPr>
          </a:p>
          <a:p>
            <a:pPr indent="-146050" lvl="0" marL="457200" rtl="0" algn="l">
              <a:lnSpc>
                <a:spcPct val="100000"/>
              </a:lnSpc>
              <a:spcBef>
                <a:spcPts val="0"/>
              </a:spcBef>
              <a:spcAft>
                <a:spcPts val="0"/>
              </a:spcAft>
              <a:buClr>
                <a:srgbClr val="000000"/>
              </a:buClr>
              <a:buSzPts val="2300"/>
              <a:buChar char="●"/>
            </a:pPr>
            <a:r>
              <a:rPr lang="en-US" sz="2300">
                <a:solidFill>
                  <a:srgbClr val="000000"/>
                </a:solidFill>
                <a:latin typeface="Arial"/>
                <a:ea typeface="Arial"/>
                <a:cs typeface="Arial"/>
                <a:sym typeface="Arial"/>
              </a:rPr>
              <a:t> Significant data usage by partner institutions and the broader community. </a:t>
            </a:r>
            <a:endParaRPr sz="3600">
              <a:solidFill>
                <a:srgbClr val="000000"/>
              </a:solidFill>
              <a:latin typeface="Arial"/>
              <a:ea typeface="Arial"/>
              <a:cs typeface="Arial"/>
              <a:sym typeface="Arial"/>
            </a:endParaRPr>
          </a:p>
        </p:txBody>
      </p:sp>
      <p:sp>
        <p:nvSpPr>
          <p:cNvPr id="305" name="Google Shape;305;g9a4c3edd12_3_102"/>
          <p:cNvSpPr txBox="1"/>
          <p:nvPr>
            <p:ph idx="12" type="sldNum"/>
          </p:nvPr>
        </p:nvSpPr>
        <p:spPr>
          <a:xfrm>
            <a:off x="-5" y="6333009"/>
            <a:ext cx="731700" cy="52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800"/>
              <a:buFont typeface="Arial"/>
              <a:buNone/>
            </a:pPr>
            <a:fld id="{00000000-1234-1234-1234-123412341234}" type="slidenum">
              <a:rPr lang="en-US"/>
              <a:t>‹#›</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g9a4c3edd12_3_133"/>
          <p:cNvSpPr txBox="1"/>
          <p:nvPr>
            <p:ph type="title"/>
          </p:nvPr>
        </p:nvSpPr>
        <p:spPr>
          <a:xfrm>
            <a:off x="838200" y="141787"/>
            <a:ext cx="10515600" cy="779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4400"/>
              <a:buNone/>
            </a:pPr>
            <a:r>
              <a:rPr b="1" lang="en-US" sz="3800"/>
              <a:t>CS2:</a:t>
            </a:r>
            <a:r>
              <a:rPr lang="en-US" sz="3800"/>
              <a:t> Create Next-Generation Algorithms</a:t>
            </a:r>
            <a:endParaRPr sz="3800"/>
          </a:p>
        </p:txBody>
      </p:sp>
      <p:sp>
        <p:nvSpPr>
          <p:cNvPr id="311" name="Google Shape;311;g9a4c3edd12_3_133"/>
          <p:cNvSpPr txBox="1"/>
          <p:nvPr>
            <p:ph idx="1" type="body"/>
          </p:nvPr>
        </p:nvSpPr>
        <p:spPr>
          <a:xfrm>
            <a:off x="212650" y="860850"/>
            <a:ext cx="11554200" cy="5136300"/>
          </a:xfrm>
          <a:prstGeom prst="rect">
            <a:avLst/>
          </a:prstGeom>
          <a:noFill/>
          <a:ln>
            <a:noFill/>
          </a:ln>
        </p:spPr>
        <p:txBody>
          <a:bodyPr anchorCtr="0" anchor="t" bIns="45700" lIns="91425" spcFirstLastPara="1" rIns="91425" wrap="square" tIns="45700">
            <a:noAutofit/>
          </a:bodyPr>
          <a:lstStyle/>
          <a:p>
            <a:pPr indent="-406400" lvl="0" marL="457200" rtl="0" algn="l">
              <a:lnSpc>
                <a:spcPct val="90000"/>
              </a:lnSpc>
              <a:spcBef>
                <a:spcPts val="1000"/>
              </a:spcBef>
              <a:spcAft>
                <a:spcPts val="0"/>
              </a:spcAft>
              <a:buSzPts val="2800"/>
              <a:buChar char="•"/>
            </a:pPr>
            <a:r>
              <a:rPr b="1" lang="en-US">
                <a:solidFill>
                  <a:srgbClr val="0C343D"/>
                </a:solidFill>
                <a:latin typeface="Arial"/>
                <a:ea typeface="Arial"/>
                <a:cs typeface="Arial"/>
                <a:sym typeface="Arial"/>
              </a:rPr>
              <a:t>Challenge:</a:t>
            </a:r>
            <a:r>
              <a:rPr lang="en-US">
                <a:latin typeface="Arial"/>
                <a:ea typeface="Arial"/>
                <a:cs typeface="Arial"/>
                <a:sym typeface="Arial"/>
              </a:rPr>
              <a:t> ML algorithms need to respect physics, better extrapolate + be interpretable </a:t>
            </a:r>
            <a:endParaRPr>
              <a:latin typeface="Arial"/>
              <a:ea typeface="Arial"/>
              <a:cs typeface="Arial"/>
              <a:sym typeface="Arial"/>
            </a:endParaRPr>
          </a:p>
          <a:p>
            <a:pPr indent="-406400" lvl="0" marL="457200" rtl="0" algn="l">
              <a:lnSpc>
                <a:spcPct val="90000"/>
              </a:lnSpc>
              <a:spcBef>
                <a:spcPts val="0"/>
              </a:spcBef>
              <a:spcAft>
                <a:spcPts val="0"/>
              </a:spcAft>
              <a:buSzPts val="2800"/>
              <a:buChar char="•"/>
            </a:pPr>
            <a:r>
              <a:rPr b="1" lang="en-US">
                <a:solidFill>
                  <a:srgbClr val="0C343D"/>
                </a:solidFill>
                <a:latin typeface="Arial"/>
                <a:ea typeface="Arial"/>
                <a:cs typeface="Arial"/>
                <a:sym typeface="Arial"/>
              </a:rPr>
              <a:t>Solution: </a:t>
            </a:r>
            <a:r>
              <a:rPr lang="en-US">
                <a:solidFill>
                  <a:schemeClr val="dk1"/>
                </a:solidFill>
                <a:latin typeface="Arial"/>
                <a:ea typeface="Arial"/>
                <a:cs typeface="Arial"/>
                <a:sym typeface="Arial"/>
              </a:rPr>
              <a:t>Include </a:t>
            </a:r>
            <a:r>
              <a:rPr b="1" lang="en-US">
                <a:solidFill>
                  <a:srgbClr val="0C343D"/>
                </a:solidFill>
                <a:latin typeface="Arial"/>
                <a:ea typeface="Arial"/>
                <a:cs typeface="Arial"/>
                <a:sym typeface="Arial"/>
              </a:rPr>
              <a:t>physical + causal knowledge</a:t>
            </a:r>
            <a:r>
              <a:rPr b="1" lang="en-US">
                <a:solidFill>
                  <a:schemeClr val="dk1"/>
                </a:solidFill>
                <a:latin typeface="Arial"/>
                <a:ea typeface="Arial"/>
                <a:cs typeface="Arial"/>
                <a:sym typeface="Arial"/>
              </a:rPr>
              <a:t> </a:t>
            </a:r>
            <a:r>
              <a:rPr lang="en-US">
                <a:solidFill>
                  <a:schemeClr val="dk1"/>
                </a:solidFill>
                <a:latin typeface="Arial"/>
                <a:ea typeface="Arial"/>
                <a:cs typeface="Arial"/>
                <a:sym typeface="Arial"/>
              </a:rPr>
              <a:t>to robustly extrapolate </a:t>
            </a:r>
            <a:r>
              <a:rPr lang="en-US">
                <a:latin typeface="Arial"/>
                <a:ea typeface="Arial"/>
                <a:cs typeface="Arial"/>
                <a:sym typeface="Arial"/>
              </a:rPr>
              <a:t>+ </a:t>
            </a:r>
            <a:r>
              <a:rPr lang="en-US">
                <a:solidFill>
                  <a:schemeClr val="dk1"/>
                </a:solidFill>
                <a:latin typeface="Arial"/>
                <a:ea typeface="Arial"/>
                <a:cs typeface="Arial"/>
                <a:sym typeface="Arial"/>
              </a:rPr>
              <a:t>understand</a:t>
            </a:r>
            <a:endParaRPr>
              <a:latin typeface="Arial"/>
              <a:ea typeface="Arial"/>
              <a:cs typeface="Arial"/>
              <a:sym typeface="Arial"/>
            </a:endParaRPr>
          </a:p>
          <a:p>
            <a:pPr indent="-304800" lvl="0" marL="609600" rtl="0" algn="l">
              <a:lnSpc>
                <a:spcPct val="90000"/>
              </a:lnSpc>
              <a:spcBef>
                <a:spcPts val="0"/>
              </a:spcBef>
              <a:spcAft>
                <a:spcPts val="0"/>
              </a:spcAft>
              <a:buSzPts val="2800"/>
              <a:buNone/>
            </a:pPr>
            <a:r>
              <a:t/>
            </a:r>
            <a:endParaRPr/>
          </a:p>
          <a:p>
            <a:pPr indent="0" lvl="0" marL="0" rtl="0" algn="l">
              <a:spcBef>
                <a:spcPts val="0"/>
              </a:spcBef>
              <a:spcAft>
                <a:spcPts val="0"/>
              </a:spcAft>
              <a:buSzPts val="1100"/>
              <a:buNone/>
            </a:pPr>
            <a:r>
              <a:rPr b="1" lang="en-US" sz="2300">
                <a:solidFill>
                  <a:srgbClr val="0C343D"/>
                </a:solidFill>
                <a:latin typeface="Arial"/>
                <a:ea typeface="Arial"/>
                <a:cs typeface="Arial"/>
                <a:sym typeface="Arial"/>
              </a:rPr>
              <a:t>3-Year Successes</a:t>
            </a:r>
            <a:endParaRPr sz="2300">
              <a:solidFill>
                <a:srgbClr val="0C343D"/>
              </a:solidFill>
              <a:latin typeface="Arial"/>
              <a:ea typeface="Arial"/>
              <a:cs typeface="Arial"/>
              <a:sym typeface="Arial"/>
            </a:endParaRPr>
          </a:p>
          <a:p>
            <a:pPr indent="0" lvl="0" marL="0" rtl="0" algn="l">
              <a:spcBef>
                <a:spcPts val="0"/>
              </a:spcBef>
              <a:spcAft>
                <a:spcPts val="0"/>
              </a:spcAft>
              <a:buSzPts val="1100"/>
              <a:buNone/>
            </a:pPr>
            <a:r>
              <a:t/>
            </a:r>
            <a:endParaRPr sz="2300">
              <a:solidFill>
                <a:srgbClr val="0C343D"/>
              </a:solidFill>
              <a:latin typeface="Arial"/>
              <a:ea typeface="Arial"/>
              <a:cs typeface="Arial"/>
              <a:sym typeface="Arial"/>
            </a:endParaRPr>
          </a:p>
          <a:p>
            <a:pPr indent="-146050" lvl="0" marL="457200" rtl="0" algn="l">
              <a:lnSpc>
                <a:spcPct val="100000"/>
              </a:lnSpc>
              <a:spcBef>
                <a:spcPts val="0"/>
              </a:spcBef>
              <a:spcAft>
                <a:spcPts val="0"/>
              </a:spcAft>
              <a:buClr>
                <a:srgbClr val="000000"/>
              </a:buClr>
              <a:buSzPts val="2300"/>
              <a:buChar char="●"/>
            </a:pPr>
            <a:r>
              <a:rPr lang="en-US" sz="2300">
                <a:solidFill>
                  <a:srgbClr val="000000"/>
                </a:solidFill>
                <a:latin typeface="Arial"/>
                <a:ea typeface="Arial"/>
                <a:cs typeface="Arial"/>
                <a:sym typeface="Arial"/>
              </a:rPr>
              <a:t> Several hard constraints (mass and energy) built into deep learning algorithms will have been developed.</a:t>
            </a:r>
            <a:endParaRPr sz="2300">
              <a:solidFill>
                <a:srgbClr val="000000"/>
              </a:solidFill>
              <a:latin typeface="Arial"/>
              <a:ea typeface="Arial"/>
              <a:cs typeface="Arial"/>
              <a:sym typeface="Arial"/>
            </a:endParaRPr>
          </a:p>
          <a:p>
            <a:pPr indent="0" lvl="0" marL="1371600" rtl="0" algn="l">
              <a:lnSpc>
                <a:spcPct val="100000"/>
              </a:lnSpc>
              <a:spcBef>
                <a:spcPts val="0"/>
              </a:spcBef>
              <a:spcAft>
                <a:spcPts val="0"/>
              </a:spcAft>
              <a:buNone/>
            </a:pPr>
            <a:r>
              <a:t/>
            </a:r>
            <a:endParaRPr sz="1000">
              <a:solidFill>
                <a:srgbClr val="000000"/>
              </a:solidFill>
              <a:latin typeface="Arial"/>
              <a:ea typeface="Arial"/>
              <a:cs typeface="Arial"/>
              <a:sym typeface="Arial"/>
            </a:endParaRPr>
          </a:p>
          <a:p>
            <a:pPr indent="-146050" lvl="0" marL="457200" rtl="0" algn="l">
              <a:lnSpc>
                <a:spcPct val="100000"/>
              </a:lnSpc>
              <a:spcBef>
                <a:spcPts val="0"/>
              </a:spcBef>
              <a:spcAft>
                <a:spcPts val="0"/>
              </a:spcAft>
              <a:buClr>
                <a:srgbClr val="000000"/>
              </a:buClr>
              <a:buSzPts val="2300"/>
              <a:buChar char="●"/>
            </a:pPr>
            <a:r>
              <a:rPr lang="en-US" sz="2300">
                <a:solidFill>
                  <a:srgbClr val="000000"/>
                </a:solidFill>
                <a:latin typeface="Arial"/>
                <a:ea typeface="Arial"/>
                <a:cs typeface="Arial"/>
                <a:sym typeface="Arial"/>
              </a:rPr>
              <a:t> Embedding causal inference into ML to improve generalization (e.g. unseen climates).</a:t>
            </a:r>
            <a:endParaRPr sz="2300">
              <a:solidFill>
                <a:srgbClr val="000000"/>
              </a:solidFill>
              <a:latin typeface="Arial"/>
              <a:ea typeface="Arial"/>
              <a:cs typeface="Arial"/>
              <a:sym typeface="Arial"/>
            </a:endParaRPr>
          </a:p>
          <a:p>
            <a:pPr indent="0" lvl="0" marL="1371600" rtl="0" algn="l">
              <a:lnSpc>
                <a:spcPct val="100000"/>
              </a:lnSpc>
              <a:spcBef>
                <a:spcPts val="0"/>
              </a:spcBef>
              <a:spcAft>
                <a:spcPts val="0"/>
              </a:spcAft>
              <a:buNone/>
            </a:pPr>
            <a:r>
              <a:t/>
            </a:r>
            <a:endParaRPr sz="1000">
              <a:solidFill>
                <a:srgbClr val="000000"/>
              </a:solidFill>
              <a:latin typeface="Arial"/>
              <a:ea typeface="Arial"/>
              <a:cs typeface="Arial"/>
              <a:sym typeface="Arial"/>
            </a:endParaRPr>
          </a:p>
          <a:p>
            <a:pPr indent="-146050" lvl="0" marL="457200" rtl="0" algn="l">
              <a:lnSpc>
                <a:spcPct val="100000"/>
              </a:lnSpc>
              <a:spcBef>
                <a:spcPts val="0"/>
              </a:spcBef>
              <a:spcAft>
                <a:spcPts val="0"/>
              </a:spcAft>
              <a:buClr>
                <a:srgbClr val="000000"/>
              </a:buClr>
              <a:buSzPts val="2300"/>
              <a:buChar char="●"/>
            </a:pPr>
            <a:r>
              <a:rPr lang="en-US" sz="2300">
                <a:solidFill>
                  <a:srgbClr val="000000"/>
                </a:solidFill>
                <a:latin typeface="Arial"/>
                <a:ea typeface="Arial"/>
                <a:cs typeface="Arial"/>
                <a:sym typeface="Arial"/>
              </a:rPr>
              <a:t> Understanding of 2-3 processes using equation discovery (e.g., ocean and atmospheric turbulence).</a:t>
            </a:r>
            <a:endParaRPr sz="2300">
              <a:solidFill>
                <a:srgbClr val="000000"/>
              </a:solidFill>
              <a:latin typeface="Arial"/>
              <a:ea typeface="Arial"/>
              <a:cs typeface="Arial"/>
              <a:sym typeface="Arial"/>
            </a:endParaRPr>
          </a:p>
          <a:p>
            <a:pPr indent="0" lvl="0" marL="0" rtl="0" algn="l">
              <a:lnSpc>
                <a:spcPct val="90000"/>
              </a:lnSpc>
              <a:spcBef>
                <a:spcPts val="0"/>
              </a:spcBef>
              <a:spcAft>
                <a:spcPts val="0"/>
              </a:spcAft>
              <a:buSzPts val="2800"/>
              <a:buNone/>
            </a:pPr>
            <a:r>
              <a:t/>
            </a:r>
            <a:endParaRPr/>
          </a:p>
          <a:p>
            <a:pPr indent="-228600" lvl="0" marL="457200" rtl="0" algn="l">
              <a:lnSpc>
                <a:spcPct val="90000"/>
              </a:lnSpc>
              <a:spcBef>
                <a:spcPts val="1000"/>
              </a:spcBef>
              <a:spcAft>
                <a:spcPts val="0"/>
              </a:spcAft>
              <a:buClr>
                <a:schemeClr val="dk1"/>
              </a:buClr>
              <a:buSzPts val="2800"/>
              <a:buNone/>
            </a:pPr>
            <a:r>
              <a:t/>
            </a:r>
            <a:endParaRPr/>
          </a:p>
        </p:txBody>
      </p:sp>
      <p:sp>
        <p:nvSpPr>
          <p:cNvPr id="312" name="Google Shape;312;g9a4c3edd12_3_133"/>
          <p:cNvSpPr txBox="1"/>
          <p:nvPr>
            <p:ph idx="12" type="sldNum"/>
          </p:nvPr>
        </p:nvSpPr>
        <p:spPr>
          <a:xfrm>
            <a:off x="-5" y="6333009"/>
            <a:ext cx="731700" cy="52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800"/>
              <a:buFont typeface="Arial"/>
              <a:buNone/>
            </a:pPr>
            <a:fld id="{00000000-1234-1234-1234-123412341234}" type="slidenum">
              <a:rPr lang="en-US"/>
              <a:t>‹#›</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g9a4c3edd12_3_157"/>
          <p:cNvSpPr txBox="1"/>
          <p:nvPr>
            <p:ph idx="1" type="body"/>
          </p:nvPr>
        </p:nvSpPr>
        <p:spPr>
          <a:xfrm>
            <a:off x="141750" y="888150"/>
            <a:ext cx="11908500" cy="5081700"/>
          </a:xfrm>
          <a:prstGeom prst="rect">
            <a:avLst/>
          </a:prstGeom>
          <a:noFill/>
          <a:ln>
            <a:noFill/>
          </a:ln>
        </p:spPr>
        <p:txBody>
          <a:bodyPr anchorCtr="0" anchor="t" bIns="45700" lIns="91425" spcFirstLastPara="1" rIns="91425" wrap="square" tIns="45700">
            <a:noAutofit/>
          </a:bodyPr>
          <a:lstStyle/>
          <a:p>
            <a:pPr indent="-400050" lvl="0" marL="457200" rtl="0" algn="l">
              <a:lnSpc>
                <a:spcPct val="90000"/>
              </a:lnSpc>
              <a:spcBef>
                <a:spcPts val="1000"/>
              </a:spcBef>
              <a:spcAft>
                <a:spcPts val="0"/>
              </a:spcAft>
              <a:buSzPts val="2700"/>
              <a:buFont typeface="Arial"/>
              <a:buChar char="•"/>
            </a:pPr>
            <a:r>
              <a:rPr b="1" lang="en-US" sz="2300">
                <a:solidFill>
                  <a:srgbClr val="0C343D"/>
                </a:solidFill>
                <a:latin typeface="Arial"/>
                <a:ea typeface="Arial"/>
                <a:cs typeface="Arial"/>
                <a:sym typeface="Arial"/>
              </a:rPr>
              <a:t>Challenge: </a:t>
            </a:r>
            <a:r>
              <a:rPr lang="en-US" sz="2300">
                <a:latin typeface="Arial"/>
                <a:ea typeface="Arial"/>
                <a:cs typeface="Arial"/>
                <a:sym typeface="Arial"/>
              </a:rPr>
              <a:t>Create high-reliability climate projections</a:t>
            </a:r>
            <a:endParaRPr sz="2300">
              <a:solidFill>
                <a:srgbClr val="7F7F7F"/>
              </a:solidFill>
              <a:latin typeface="Arial"/>
              <a:ea typeface="Arial"/>
              <a:cs typeface="Arial"/>
              <a:sym typeface="Arial"/>
            </a:endParaRPr>
          </a:p>
          <a:p>
            <a:pPr indent="0" lvl="0" marL="457200" rtl="0" algn="l">
              <a:lnSpc>
                <a:spcPct val="90000"/>
              </a:lnSpc>
              <a:spcBef>
                <a:spcPts val="0"/>
              </a:spcBef>
              <a:spcAft>
                <a:spcPts val="0"/>
              </a:spcAft>
              <a:buSzPts val="2800"/>
              <a:buNone/>
            </a:pPr>
            <a:r>
              <a:t/>
            </a:r>
            <a:endParaRPr sz="700">
              <a:solidFill>
                <a:srgbClr val="7F7F7F"/>
              </a:solidFill>
              <a:latin typeface="Arial"/>
              <a:ea typeface="Arial"/>
              <a:cs typeface="Arial"/>
              <a:sym typeface="Arial"/>
            </a:endParaRPr>
          </a:p>
          <a:p>
            <a:pPr indent="-400050" lvl="0" marL="457200" rtl="0" algn="l">
              <a:lnSpc>
                <a:spcPct val="90000"/>
              </a:lnSpc>
              <a:spcBef>
                <a:spcPts val="0"/>
              </a:spcBef>
              <a:spcAft>
                <a:spcPts val="0"/>
              </a:spcAft>
              <a:buClr>
                <a:schemeClr val="dk1"/>
              </a:buClr>
              <a:buSzPts val="2700"/>
              <a:buFont typeface="Arial"/>
              <a:buChar char="•"/>
            </a:pPr>
            <a:r>
              <a:rPr b="1" lang="en-US" sz="2300">
                <a:solidFill>
                  <a:srgbClr val="0C343D"/>
                </a:solidFill>
                <a:latin typeface="Arial"/>
                <a:ea typeface="Arial"/>
                <a:cs typeface="Arial"/>
                <a:sym typeface="Arial"/>
              </a:rPr>
              <a:t>Solution: </a:t>
            </a:r>
            <a:r>
              <a:rPr lang="en-US" sz="2300">
                <a:solidFill>
                  <a:schemeClr val="dk1"/>
                </a:solidFill>
                <a:latin typeface="Arial"/>
                <a:ea typeface="Arial"/>
                <a:cs typeface="Arial"/>
                <a:sym typeface="Arial"/>
              </a:rPr>
              <a:t>Harness new ML </a:t>
            </a:r>
            <a:r>
              <a:rPr lang="en-US" sz="2300">
                <a:latin typeface="Arial"/>
                <a:ea typeface="Arial"/>
                <a:cs typeface="Arial"/>
                <a:sym typeface="Arial"/>
              </a:rPr>
              <a:t>+ </a:t>
            </a:r>
            <a:r>
              <a:rPr lang="en-US" sz="2300">
                <a:solidFill>
                  <a:schemeClr val="dk1"/>
                </a:solidFill>
                <a:latin typeface="Arial"/>
                <a:ea typeface="Arial"/>
                <a:cs typeface="Arial"/>
                <a:sym typeface="Arial"/>
              </a:rPr>
              <a:t>data to transform the open NSF-funded Community Earth System Model (CESM)</a:t>
            </a:r>
            <a:endParaRPr sz="2300">
              <a:solidFill>
                <a:schemeClr val="dk1"/>
              </a:solidFill>
              <a:latin typeface="Arial"/>
              <a:ea typeface="Arial"/>
              <a:cs typeface="Arial"/>
              <a:sym typeface="Arial"/>
            </a:endParaRPr>
          </a:p>
          <a:p>
            <a:pPr indent="0" lvl="0" marL="0" rtl="0" algn="l">
              <a:lnSpc>
                <a:spcPct val="90000"/>
              </a:lnSpc>
              <a:spcBef>
                <a:spcPts val="0"/>
              </a:spcBef>
              <a:spcAft>
                <a:spcPts val="0"/>
              </a:spcAft>
              <a:buNone/>
            </a:pPr>
            <a:r>
              <a:t/>
            </a:r>
            <a:endParaRPr>
              <a:latin typeface="Arial"/>
              <a:ea typeface="Arial"/>
              <a:cs typeface="Arial"/>
              <a:sym typeface="Arial"/>
            </a:endParaRPr>
          </a:p>
          <a:p>
            <a:pPr indent="0" lvl="0" marL="0" rtl="0" algn="l">
              <a:spcBef>
                <a:spcPts val="0"/>
              </a:spcBef>
              <a:spcAft>
                <a:spcPts val="0"/>
              </a:spcAft>
              <a:buNone/>
            </a:pPr>
            <a:r>
              <a:rPr b="1" lang="en-US" sz="2100">
                <a:solidFill>
                  <a:srgbClr val="0C343D"/>
                </a:solidFill>
                <a:latin typeface="Arial"/>
                <a:ea typeface="Arial"/>
                <a:cs typeface="Arial"/>
                <a:sym typeface="Arial"/>
              </a:rPr>
              <a:t>3-Year Successes</a:t>
            </a:r>
            <a:endParaRPr sz="2100">
              <a:solidFill>
                <a:srgbClr val="000000"/>
              </a:solidFill>
              <a:latin typeface="Arial"/>
              <a:ea typeface="Arial"/>
              <a:cs typeface="Arial"/>
              <a:sym typeface="Arial"/>
            </a:endParaRPr>
          </a:p>
          <a:p>
            <a:pPr indent="-133350" lvl="0" marL="457200" rtl="0" algn="l">
              <a:lnSpc>
                <a:spcPct val="100000"/>
              </a:lnSpc>
              <a:spcBef>
                <a:spcPts val="0"/>
              </a:spcBef>
              <a:spcAft>
                <a:spcPts val="0"/>
              </a:spcAft>
              <a:buClr>
                <a:srgbClr val="000000"/>
              </a:buClr>
              <a:buSzPts val="2100"/>
              <a:buChar char="●"/>
            </a:pPr>
            <a:r>
              <a:rPr lang="en-US" sz="2100">
                <a:solidFill>
                  <a:srgbClr val="000000"/>
                </a:solidFill>
                <a:latin typeface="Arial"/>
                <a:ea typeface="Arial"/>
                <a:cs typeface="Arial"/>
                <a:sym typeface="Arial"/>
              </a:rPr>
              <a:t> Corrections of several </a:t>
            </a:r>
            <a:r>
              <a:rPr i="1" lang="en-US" sz="2100">
                <a:solidFill>
                  <a:srgbClr val="000000"/>
                </a:solidFill>
                <a:latin typeface="Arial"/>
                <a:ea typeface="Arial"/>
                <a:cs typeface="Arial"/>
                <a:sym typeface="Arial"/>
              </a:rPr>
              <a:t>model structural errors</a:t>
            </a:r>
            <a:r>
              <a:rPr lang="en-US" sz="2100">
                <a:solidFill>
                  <a:srgbClr val="000000"/>
                </a:solidFill>
                <a:latin typeface="Arial"/>
                <a:ea typeface="Arial"/>
                <a:cs typeface="Arial"/>
                <a:sym typeface="Arial"/>
              </a:rPr>
              <a:t> using ML - implementing 3-5 ML-based parameterizations into CESM subcomponent (convection, ocean turbulence, warm clouds microphysics).</a:t>
            </a:r>
            <a:endParaRPr sz="2100">
              <a:solidFill>
                <a:srgbClr val="000000"/>
              </a:solidFill>
              <a:latin typeface="Arial"/>
              <a:ea typeface="Arial"/>
              <a:cs typeface="Arial"/>
              <a:sym typeface="Arial"/>
            </a:endParaRPr>
          </a:p>
          <a:p>
            <a:pPr indent="-133350" lvl="0" marL="457200" rtl="0" algn="l">
              <a:lnSpc>
                <a:spcPct val="100000"/>
              </a:lnSpc>
              <a:spcBef>
                <a:spcPts val="0"/>
              </a:spcBef>
              <a:spcAft>
                <a:spcPts val="0"/>
              </a:spcAft>
              <a:buClr>
                <a:srgbClr val="000000"/>
              </a:buClr>
              <a:buSzPts val="2100"/>
              <a:buChar char="●"/>
            </a:pPr>
            <a:r>
              <a:rPr i="1" lang="en-US" sz="2100">
                <a:solidFill>
                  <a:srgbClr val="000000"/>
                </a:solidFill>
                <a:latin typeface="Arial"/>
                <a:ea typeface="Arial"/>
                <a:cs typeface="Arial"/>
                <a:sym typeface="Arial"/>
              </a:rPr>
              <a:t> Metrics</a:t>
            </a:r>
            <a:r>
              <a:rPr lang="en-US" sz="2100">
                <a:solidFill>
                  <a:srgbClr val="000000"/>
                </a:solidFill>
                <a:latin typeface="Arial"/>
                <a:ea typeface="Arial"/>
                <a:cs typeface="Arial"/>
                <a:sym typeface="Arial"/>
              </a:rPr>
              <a:t>:</a:t>
            </a:r>
            <a:endParaRPr sz="2100">
              <a:solidFill>
                <a:srgbClr val="000000"/>
              </a:solidFill>
              <a:latin typeface="Arial"/>
              <a:ea typeface="Arial"/>
              <a:cs typeface="Arial"/>
              <a:sym typeface="Arial"/>
            </a:endParaRPr>
          </a:p>
          <a:p>
            <a:pPr indent="-361950" lvl="1" marL="1371600" rtl="0" algn="l">
              <a:lnSpc>
                <a:spcPct val="100000"/>
              </a:lnSpc>
              <a:spcBef>
                <a:spcPts val="0"/>
              </a:spcBef>
              <a:spcAft>
                <a:spcPts val="0"/>
              </a:spcAft>
              <a:buClr>
                <a:srgbClr val="000000"/>
              </a:buClr>
              <a:buSzPts val="2100"/>
              <a:buChar char="○"/>
            </a:pPr>
            <a:r>
              <a:rPr lang="en-US" sz="2100">
                <a:solidFill>
                  <a:srgbClr val="000000"/>
                </a:solidFill>
                <a:latin typeface="Arial"/>
                <a:ea typeface="Arial"/>
                <a:cs typeface="Arial"/>
                <a:sym typeface="Arial"/>
              </a:rPr>
              <a:t>Use existing metrics to evaluate ML performance</a:t>
            </a:r>
            <a:endParaRPr sz="2100">
              <a:solidFill>
                <a:srgbClr val="000000"/>
              </a:solidFill>
              <a:latin typeface="Arial"/>
              <a:ea typeface="Arial"/>
              <a:cs typeface="Arial"/>
              <a:sym typeface="Arial"/>
            </a:endParaRPr>
          </a:p>
          <a:p>
            <a:pPr indent="-361950" lvl="1" marL="1371600" rtl="0" algn="l">
              <a:lnSpc>
                <a:spcPct val="100000"/>
              </a:lnSpc>
              <a:spcBef>
                <a:spcPts val="0"/>
              </a:spcBef>
              <a:spcAft>
                <a:spcPts val="0"/>
              </a:spcAft>
              <a:buClr>
                <a:srgbClr val="000000"/>
              </a:buClr>
              <a:buSzPts val="2100"/>
              <a:buChar char="○"/>
            </a:pPr>
            <a:r>
              <a:rPr lang="en-US" sz="2100">
                <a:solidFill>
                  <a:srgbClr val="000000"/>
                </a:solidFill>
                <a:latin typeface="Arial"/>
                <a:ea typeface="Arial"/>
                <a:cs typeface="Arial"/>
                <a:sym typeface="Arial"/>
              </a:rPr>
              <a:t>Advance several metrics based on new (2-3) data products with uncertainty quantifications</a:t>
            </a:r>
            <a:endParaRPr sz="2100">
              <a:solidFill>
                <a:srgbClr val="000000"/>
              </a:solidFill>
              <a:latin typeface="Arial"/>
              <a:ea typeface="Arial"/>
              <a:cs typeface="Arial"/>
              <a:sym typeface="Arial"/>
            </a:endParaRPr>
          </a:p>
          <a:p>
            <a:pPr indent="-133350" lvl="0" marL="457200" rtl="0" algn="l">
              <a:lnSpc>
                <a:spcPct val="100000"/>
              </a:lnSpc>
              <a:spcBef>
                <a:spcPts val="0"/>
              </a:spcBef>
              <a:spcAft>
                <a:spcPts val="0"/>
              </a:spcAft>
              <a:buClr>
                <a:srgbClr val="000000"/>
              </a:buClr>
              <a:buSzPts val="2100"/>
              <a:buChar char="●"/>
            </a:pPr>
            <a:r>
              <a:rPr lang="en-US" sz="2100">
                <a:solidFill>
                  <a:srgbClr val="000000"/>
                </a:solidFill>
                <a:latin typeface="Arial"/>
                <a:ea typeface="Arial"/>
                <a:cs typeface="Arial"/>
                <a:sym typeface="Arial"/>
              </a:rPr>
              <a:t> Systematically tune </a:t>
            </a:r>
            <a:r>
              <a:rPr i="1" lang="en-US" sz="2100">
                <a:solidFill>
                  <a:srgbClr val="000000"/>
                </a:solidFill>
                <a:latin typeface="Arial"/>
                <a:ea typeface="Arial"/>
                <a:cs typeface="Arial"/>
                <a:sym typeface="Arial"/>
              </a:rPr>
              <a:t>parameters</a:t>
            </a:r>
            <a:r>
              <a:rPr lang="en-US" sz="2100">
                <a:solidFill>
                  <a:srgbClr val="000000"/>
                </a:solidFill>
                <a:latin typeface="Arial"/>
                <a:ea typeface="Arial"/>
                <a:cs typeface="Arial"/>
                <a:sym typeface="Arial"/>
              </a:rPr>
              <a:t> based on existing metrics using Bayesian parameter inversion + emulators of model subcomponents. </a:t>
            </a:r>
            <a:endParaRPr>
              <a:latin typeface="Arial"/>
              <a:ea typeface="Arial"/>
              <a:cs typeface="Arial"/>
              <a:sym typeface="Arial"/>
            </a:endParaRPr>
          </a:p>
        </p:txBody>
      </p:sp>
      <p:sp>
        <p:nvSpPr>
          <p:cNvPr id="318" name="Google Shape;318;g9a4c3edd12_3_157"/>
          <p:cNvSpPr txBox="1"/>
          <p:nvPr>
            <p:ph type="title"/>
          </p:nvPr>
        </p:nvSpPr>
        <p:spPr>
          <a:xfrm>
            <a:off x="838200" y="108762"/>
            <a:ext cx="10515600" cy="779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4400"/>
              <a:buNone/>
            </a:pPr>
            <a:r>
              <a:rPr b="1" lang="en-US" sz="3800"/>
              <a:t>CS3:</a:t>
            </a:r>
            <a:r>
              <a:rPr lang="en-US" sz="3800"/>
              <a:t> Develop Next-Generation CESM</a:t>
            </a:r>
            <a:endParaRPr sz="3800"/>
          </a:p>
        </p:txBody>
      </p:sp>
      <p:sp>
        <p:nvSpPr>
          <p:cNvPr id="319" name="Google Shape;319;g9a4c3edd12_3_157"/>
          <p:cNvSpPr txBox="1"/>
          <p:nvPr>
            <p:ph idx="12" type="sldNum"/>
          </p:nvPr>
        </p:nvSpPr>
        <p:spPr>
          <a:xfrm>
            <a:off x="-5" y="6333009"/>
            <a:ext cx="731700" cy="52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800"/>
              <a:buFont typeface="Arial"/>
              <a:buNone/>
            </a:pPr>
            <a:fld id="{00000000-1234-1234-1234-123412341234}" type="slidenum">
              <a:rPr lang="en-US"/>
              <a:t>‹#›</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g9a4c3edd12_3_211"/>
          <p:cNvSpPr txBox="1"/>
          <p:nvPr>
            <p:ph type="title"/>
          </p:nvPr>
        </p:nvSpPr>
        <p:spPr>
          <a:xfrm>
            <a:off x="584800" y="106325"/>
            <a:ext cx="11146500" cy="927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4400"/>
              <a:buNone/>
            </a:pPr>
            <a:r>
              <a:rPr b="1" lang="en-US" sz="3800"/>
              <a:t>CS4:</a:t>
            </a:r>
            <a:r>
              <a:rPr lang="en-US" sz="3800"/>
              <a:t> Equitably + Inclusively Train</a:t>
            </a:r>
            <a:br>
              <a:rPr lang="en-US" sz="3800"/>
            </a:br>
            <a:r>
              <a:rPr lang="en-US" sz="3800"/>
              <a:t>Climate Data Scientists</a:t>
            </a:r>
            <a:endParaRPr sz="3800"/>
          </a:p>
        </p:txBody>
      </p:sp>
      <p:sp>
        <p:nvSpPr>
          <p:cNvPr id="325" name="Google Shape;325;g9a4c3edd12_3_211"/>
          <p:cNvSpPr txBox="1"/>
          <p:nvPr>
            <p:ph idx="1" type="body"/>
          </p:nvPr>
        </p:nvSpPr>
        <p:spPr>
          <a:xfrm>
            <a:off x="354425" y="1172625"/>
            <a:ext cx="11485200" cy="4999200"/>
          </a:xfrm>
          <a:prstGeom prst="rect">
            <a:avLst/>
          </a:prstGeom>
          <a:noFill/>
          <a:ln>
            <a:noFill/>
          </a:ln>
        </p:spPr>
        <p:txBody>
          <a:bodyPr anchorCtr="0" anchor="t" bIns="45700" lIns="91425" spcFirstLastPara="1" rIns="91425" wrap="square" tIns="45700">
            <a:noAutofit/>
          </a:bodyPr>
          <a:lstStyle/>
          <a:p>
            <a:pPr indent="-400050" lvl="0" marL="457200" rtl="0" algn="l">
              <a:lnSpc>
                <a:spcPct val="90000"/>
              </a:lnSpc>
              <a:spcBef>
                <a:spcPts val="0"/>
              </a:spcBef>
              <a:spcAft>
                <a:spcPts val="0"/>
              </a:spcAft>
              <a:buSzPts val="2700"/>
              <a:buFont typeface="Arial"/>
              <a:buChar char="•"/>
            </a:pPr>
            <a:r>
              <a:rPr b="1" lang="en-US" sz="2300">
                <a:solidFill>
                  <a:srgbClr val="0C343D"/>
                </a:solidFill>
                <a:latin typeface="Arial"/>
                <a:ea typeface="Arial"/>
                <a:cs typeface="Arial"/>
                <a:sym typeface="Arial"/>
              </a:rPr>
              <a:t>Challenge:</a:t>
            </a:r>
            <a:r>
              <a:rPr lang="en-US" sz="2300">
                <a:latin typeface="Arial"/>
                <a:ea typeface="Arial"/>
                <a:cs typeface="Arial"/>
                <a:sym typeface="Arial"/>
              </a:rPr>
              <a:t> Distinct fields + vocabularies limit collaborations + progress</a:t>
            </a:r>
            <a:endParaRPr sz="2300">
              <a:latin typeface="Arial"/>
              <a:ea typeface="Arial"/>
              <a:cs typeface="Arial"/>
              <a:sym typeface="Arial"/>
            </a:endParaRPr>
          </a:p>
          <a:p>
            <a:pPr indent="-400050" lvl="0" marL="457200" rtl="0" algn="l">
              <a:lnSpc>
                <a:spcPct val="90000"/>
              </a:lnSpc>
              <a:spcBef>
                <a:spcPts val="0"/>
              </a:spcBef>
              <a:spcAft>
                <a:spcPts val="0"/>
              </a:spcAft>
              <a:buClr>
                <a:schemeClr val="dk1"/>
              </a:buClr>
              <a:buSzPts val="2700"/>
              <a:buFont typeface="Arial"/>
              <a:buChar char="•"/>
            </a:pPr>
            <a:r>
              <a:rPr b="1" lang="en-US" sz="2300">
                <a:solidFill>
                  <a:srgbClr val="0C343D"/>
                </a:solidFill>
                <a:latin typeface="Arial"/>
                <a:ea typeface="Arial"/>
                <a:cs typeface="Arial"/>
                <a:sym typeface="Arial"/>
              </a:rPr>
              <a:t>Solution:</a:t>
            </a:r>
            <a:r>
              <a:rPr lang="en-US" sz="2300">
                <a:latin typeface="Arial"/>
                <a:ea typeface="Arial"/>
                <a:cs typeface="Arial"/>
                <a:sym typeface="Arial"/>
              </a:rPr>
              <a:t> </a:t>
            </a:r>
            <a:r>
              <a:rPr lang="en-US" sz="2300">
                <a:solidFill>
                  <a:schemeClr val="dk1"/>
                </a:solidFill>
                <a:latin typeface="Arial"/>
                <a:ea typeface="Arial"/>
                <a:cs typeface="Arial"/>
                <a:sym typeface="Arial"/>
              </a:rPr>
              <a:t>Forge the new </a:t>
            </a:r>
            <a:r>
              <a:rPr b="1" lang="en-US" sz="2300">
                <a:solidFill>
                  <a:srgbClr val="0C343D"/>
                </a:solidFill>
                <a:latin typeface="Arial"/>
                <a:ea typeface="Arial"/>
                <a:cs typeface="Arial"/>
                <a:sym typeface="Arial"/>
              </a:rPr>
              <a:t>climate data science</a:t>
            </a:r>
            <a:r>
              <a:rPr b="1" lang="en-US" sz="2300">
                <a:solidFill>
                  <a:schemeClr val="dk1"/>
                </a:solidFill>
                <a:latin typeface="Arial"/>
                <a:ea typeface="Arial"/>
                <a:cs typeface="Arial"/>
                <a:sym typeface="Arial"/>
              </a:rPr>
              <a:t> </a:t>
            </a:r>
            <a:r>
              <a:rPr lang="en-US" sz="2300">
                <a:solidFill>
                  <a:schemeClr val="dk1"/>
                </a:solidFill>
                <a:latin typeface="Arial"/>
                <a:ea typeface="Arial"/>
                <a:cs typeface="Arial"/>
                <a:sym typeface="Arial"/>
              </a:rPr>
              <a:t>discipline </a:t>
            </a:r>
            <a:r>
              <a:rPr lang="en-US" sz="2300">
                <a:latin typeface="Arial"/>
                <a:ea typeface="Arial"/>
                <a:cs typeface="Arial"/>
                <a:sym typeface="Arial"/>
              </a:rPr>
              <a:t>via </a:t>
            </a:r>
            <a:r>
              <a:rPr lang="en-US" sz="2300">
                <a:solidFill>
                  <a:schemeClr val="dk1"/>
                </a:solidFill>
                <a:latin typeface="Arial"/>
                <a:ea typeface="Arial"/>
                <a:cs typeface="Arial"/>
                <a:sym typeface="Arial"/>
              </a:rPr>
              <a:t>convergence between education </a:t>
            </a:r>
            <a:r>
              <a:rPr lang="en-US" sz="2300">
                <a:latin typeface="Arial"/>
                <a:ea typeface="Arial"/>
                <a:cs typeface="Arial"/>
                <a:sym typeface="Arial"/>
              </a:rPr>
              <a:t>+ </a:t>
            </a:r>
            <a:r>
              <a:rPr lang="en-US" sz="2300">
                <a:solidFill>
                  <a:schemeClr val="dk1"/>
                </a:solidFill>
                <a:latin typeface="Arial"/>
                <a:ea typeface="Arial"/>
                <a:cs typeface="Arial"/>
                <a:sym typeface="Arial"/>
              </a:rPr>
              <a:t>research</a:t>
            </a:r>
            <a:endParaRPr sz="2000"/>
          </a:p>
          <a:p>
            <a:pPr indent="0" lvl="0" marL="0" rtl="0" algn="l">
              <a:lnSpc>
                <a:spcPct val="90000"/>
              </a:lnSpc>
              <a:spcBef>
                <a:spcPts val="0"/>
              </a:spcBef>
              <a:spcAft>
                <a:spcPts val="0"/>
              </a:spcAft>
              <a:buNone/>
            </a:pPr>
            <a:r>
              <a:t/>
            </a:r>
            <a:endParaRPr sz="1000"/>
          </a:p>
          <a:p>
            <a:pPr indent="0" lvl="0" marL="0" rtl="0" algn="l">
              <a:spcBef>
                <a:spcPts val="0"/>
              </a:spcBef>
              <a:spcAft>
                <a:spcPts val="0"/>
              </a:spcAft>
              <a:buNone/>
            </a:pPr>
            <a:r>
              <a:rPr b="1" lang="en-US" sz="2300">
                <a:solidFill>
                  <a:srgbClr val="0C343D"/>
                </a:solidFill>
                <a:latin typeface="Arial"/>
                <a:ea typeface="Arial"/>
                <a:cs typeface="Arial"/>
                <a:sym typeface="Arial"/>
              </a:rPr>
              <a:t>3-Year Successes</a:t>
            </a:r>
            <a:endParaRPr sz="2300">
              <a:solidFill>
                <a:srgbClr val="0C343D"/>
              </a:solidFill>
              <a:latin typeface="Arial"/>
              <a:ea typeface="Arial"/>
              <a:cs typeface="Arial"/>
              <a:sym typeface="Arial"/>
            </a:endParaRPr>
          </a:p>
          <a:p>
            <a:pPr indent="0" lvl="0" marL="0" rtl="0" algn="l">
              <a:spcBef>
                <a:spcPts val="0"/>
              </a:spcBef>
              <a:spcAft>
                <a:spcPts val="0"/>
              </a:spcAft>
              <a:buNone/>
            </a:pPr>
            <a:r>
              <a:t/>
            </a:r>
            <a:endParaRPr sz="1000">
              <a:solidFill>
                <a:srgbClr val="0C343D"/>
              </a:solidFill>
              <a:latin typeface="Arial"/>
              <a:ea typeface="Arial"/>
              <a:cs typeface="Arial"/>
              <a:sym typeface="Arial"/>
            </a:endParaRPr>
          </a:p>
          <a:p>
            <a:pPr indent="-368300" lvl="0" marL="914400" rtl="0" algn="l">
              <a:lnSpc>
                <a:spcPct val="100000"/>
              </a:lnSpc>
              <a:spcBef>
                <a:spcPts val="0"/>
              </a:spcBef>
              <a:spcAft>
                <a:spcPts val="0"/>
              </a:spcAft>
              <a:buClr>
                <a:srgbClr val="000000"/>
              </a:buClr>
              <a:buSzPts val="2200"/>
              <a:buChar char="●"/>
            </a:pPr>
            <a:r>
              <a:rPr i="1" lang="en-US" sz="2200">
                <a:solidFill>
                  <a:srgbClr val="000000"/>
                </a:solidFill>
                <a:latin typeface="Arial"/>
                <a:ea typeface="Arial"/>
                <a:cs typeface="Arial"/>
                <a:sym typeface="Arial"/>
              </a:rPr>
              <a:t>Four existing</a:t>
            </a:r>
            <a:r>
              <a:rPr lang="en-US" sz="2200">
                <a:solidFill>
                  <a:srgbClr val="000000"/>
                </a:solidFill>
                <a:latin typeface="Arial"/>
                <a:ea typeface="Arial"/>
                <a:cs typeface="Arial"/>
                <a:sym typeface="Arial"/>
              </a:rPr>
              <a:t> courses, one project-based (Climate prediction challenges), two convergence seminars </a:t>
            </a:r>
            <a:endParaRPr sz="2200">
              <a:solidFill>
                <a:srgbClr val="000000"/>
              </a:solidFill>
              <a:latin typeface="Arial"/>
              <a:ea typeface="Arial"/>
              <a:cs typeface="Arial"/>
              <a:sym typeface="Arial"/>
            </a:endParaRPr>
          </a:p>
          <a:p>
            <a:pPr indent="-368300" lvl="1" marL="1371600" rtl="0" algn="l">
              <a:lnSpc>
                <a:spcPct val="100000"/>
              </a:lnSpc>
              <a:spcBef>
                <a:spcPts val="0"/>
              </a:spcBef>
              <a:spcAft>
                <a:spcPts val="0"/>
              </a:spcAft>
              <a:buClr>
                <a:srgbClr val="000000"/>
              </a:buClr>
              <a:buSzPts val="2200"/>
              <a:buChar char="○"/>
            </a:pPr>
            <a:r>
              <a:rPr lang="en-US" sz="2200">
                <a:solidFill>
                  <a:srgbClr val="000000"/>
                </a:solidFill>
              </a:rPr>
              <a:t>supported by six Design Studio Interns </a:t>
            </a:r>
            <a:endParaRPr sz="2200">
              <a:solidFill>
                <a:srgbClr val="000000"/>
              </a:solidFill>
            </a:endParaRPr>
          </a:p>
          <a:p>
            <a:pPr indent="-368300" lvl="1" marL="1371600" rtl="0" algn="l">
              <a:lnSpc>
                <a:spcPct val="100000"/>
              </a:lnSpc>
              <a:spcBef>
                <a:spcPts val="0"/>
              </a:spcBef>
              <a:spcAft>
                <a:spcPts val="0"/>
              </a:spcAft>
              <a:buClr>
                <a:srgbClr val="000000"/>
              </a:buClr>
              <a:buSzPts val="2200"/>
              <a:buChar char="○"/>
            </a:pPr>
            <a:r>
              <a:rPr lang="en-US" sz="2200">
                <a:solidFill>
                  <a:srgbClr val="000000"/>
                </a:solidFill>
              </a:rPr>
              <a:t>One Certification Program with virtual options enabled</a:t>
            </a:r>
            <a:endParaRPr sz="2200">
              <a:solidFill>
                <a:srgbClr val="000000"/>
              </a:solidFill>
            </a:endParaRPr>
          </a:p>
          <a:p>
            <a:pPr indent="-368300" lvl="1" marL="1371600" rtl="0" algn="l">
              <a:lnSpc>
                <a:spcPct val="100000"/>
              </a:lnSpc>
              <a:spcBef>
                <a:spcPts val="0"/>
              </a:spcBef>
              <a:spcAft>
                <a:spcPts val="0"/>
              </a:spcAft>
              <a:buClr>
                <a:srgbClr val="000000"/>
              </a:buClr>
              <a:buSzPts val="2200"/>
              <a:buChar char="○"/>
            </a:pPr>
            <a:r>
              <a:rPr lang="en-US" sz="2200">
                <a:solidFill>
                  <a:srgbClr val="000000"/>
                </a:solidFill>
              </a:rPr>
              <a:t>&gt; 60 students participate in LEAP curriculum</a:t>
            </a:r>
            <a:endParaRPr sz="2200">
              <a:solidFill>
                <a:srgbClr val="000000"/>
              </a:solidFill>
            </a:endParaRPr>
          </a:p>
          <a:p>
            <a:pPr indent="-368300" lvl="0" marL="914400" rtl="0" algn="l">
              <a:lnSpc>
                <a:spcPct val="100000"/>
              </a:lnSpc>
              <a:spcBef>
                <a:spcPts val="0"/>
              </a:spcBef>
              <a:spcAft>
                <a:spcPts val="0"/>
              </a:spcAft>
              <a:buClr>
                <a:srgbClr val="000000"/>
              </a:buClr>
              <a:buSzPts val="2200"/>
              <a:buChar char="●"/>
            </a:pPr>
            <a:r>
              <a:rPr lang="en-US" sz="2200">
                <a:solidFill>
                  <a:srgbClr val="000000"/>
                </a:solidFill>
                <a:latin typeface="Arial"/>
                <a:ea typeface="Arial"/>
                <a:cs typeface="Arial"/>
                <a:sym typeface="Arial"/>
              </a:rPr>
              <a:t>Research Experiences for &gt;70 participants across 5 different programs</a:t>
            </a:r>
            <a:endParaRPr sz="2200">
              <a:solidFill>
                <a:srgbClr val="000000"/>
              </a:solidFill>
              <a:latin typeface="Arial"/>
              <a:ea typeface="Arial"/>
              <a:cs typeface="Arial"/>
              <a:sym typeface="Arial"/>
            </a:endParaRPr>
          </a:p>
          <a:p>
            <a:pPr indent="-368300" lvl="0" marL="914400" rtl="0" algn="l">
              <a:lnSpc>
                <a:spcPct val="100000"/>
              </a:lnSpc>
              <a:spcBef>
                <a:spcPts val="0"/>
              </a:spcBef>
              <a:spcAft>
                <a:spcPts val="0"/>
              </a:spcAft>
              <a:buClr>
                <a:srgbClr val="000000"/>
              </a:buClr>
              <a:buSzPts val="2200"/>
              <a:buChar char="●"/>
            </a:pPr>
            <a:r>
              <a:rPr lang="en-US" sz="2200">
                <a:solidFill>
                  <a:srgbClr val="000000"/>
                </a:solidFill>
                <a:latin typeface="Arial"/>
                <a:ea typeface="Arial"/>
                <a:cs typeface="Arial"/>
                <a:sym typeface="Arial"/>
              </a:rPr>
              <a:t>Participation of &gt; 30 students from underrepresented populations across LEAP’s education programs</a:t>
            </a:r>
            <a:endParaRPr sz="2200">
              <a:solidFill>
                <a:srgbClr val="000000"/>
              </a:solidFill>
              <a:latin typeface="Arial"/>
              <a:ea typeface="Arial"/>
              <a:cs typeface="Arial"/>
              <a:sym typeface="Arial"/>
            </a:endParaRPr>
          </a:p>
          <a:p>
            <a:pPr indent="-368300" lvl="0" marL="914400" rtl="0" algn="l">
              <a:lnSpc>
                <a:spcPct val="100000"/>
              </a:lnSpc>
              <a:spcBef>
                <a:spcPts val="0"/>
              </a:spcBef>
              <a:spcAft>
                <a:spcPts val="0"/>
              </a:spcAft>
              <a:buClr>
                <a:srgbClr val="000000"/>
              </a:buClr>
              <a:buSzPts val="2200"/>
              <a:buChar char="●"/>
            </a:pPr>
            <a:r>
              <a:rPr lang="en-US" sz="2200">
                <a:solidFill>
                  <a:srgbClr val="000000"/>
                </a:solidFill>
                <a:latin typeface="Arial"/>
                <a:ea typeface="Arial"/>
                <a:cs typeface="Arial"/>
                <a:sym typeface="Arial"/>
              </a:rPr>
              <a:t>Participation of &gt; 20 faculty members in LEAP’s education programs (curriculum, “train the trainer”, mentorship)</a:t>
            </a:r>
            <a:endParaRPr sz="2200">
              <a:solidFill>
                <a:srgbClr val="000000"/>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2200">
              <a:solidFill>
                <a:srgbClr val="000000"/>
              </a:solidFill>
              <a:latin typeface="Arial"/>
              <a:ea typeface="Arial"/>
              <a:cs typeface="Arial"/>
              <a:sym typeface="Arial"/>
            </a:endParaRPr>
          </a:p>
          <a:p>
            <a:pPr indent="0" lvl="0" marL="0" rtl="0" algn="l">
              <a:lnSpc>
                <a:spcPct val="90000"/>
              </a:lnSpc>
              <a:spcBef>
                <a:spcPts val="0"/>
              </a:spcBef>
              <a:spcAft>
                <a:spcPts val="0"/>
              </a:spcAft>
              <a:buNone/>
            </a:pPr>
            <a:r>
              <a:t/>
            </a:r>
            <a:endParaRPr sz="2200">
              <a:solidFill>
                <a:srgbClr val="000000"/>
              </a:solidFill>
            </a:endParaRPr>
          </a:p>
        </p:txBody>
      </p:sp>
      <p:sp>
        <p:nvSpPr>
          <p:cNvPr id="326" name="Google Shape;326;g9a4c3edd12_3_211"/>
          <p:cNvSpPr txBox="1"/>
          <p:nvPr>
            <p:ph idx="12" type="sldNum"/>
          </p:nvPr>
        </p:nvSpPr>
        <p:spPr>
          <a:xfrm>
            <a:off x="-5" y="6333009"/>
            <a:ext cx="731700" cy="52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800"/>
              <a:buFont typeface="Arial"/>
              <a:buNone/>
            </a:pPr>
            <a:fld id="{00000000-1234-1234-1234-123412341234}" type="slidenum">
              <a:rPr lang="en-US"/>
              <a:t>‹#›</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g9a4c3edd12_2_111"/>
          <p:cNvSpPr txBox="1"/>
          <p:nvPr>
            <p:ph idx="1" type="body"/>
          </p:nvPr>
        </p:nvSpPr>
        <p:spPr>
          <a:xfrm>
            <a:off x="838199" y="1224094"/>
            <a:ext cx="11214300" cy="4922700"/>
          </a:xfrm>
          <a:prstGeom prst="rect">
            <a:avLst/>
          </a:prstGeom>
          <a:noFill/>
          <a:ln>
            <a:noFill/>
          </a:ln>
        </p:spPr>
        <p:txBody>
          <a:bodyPr anchorCtr="0" anchor="t" bIns="45700" lIns="91425" spcFirstLastPara="1" rIns="91425" wrap="square" tIns="45700">
            <a:noAutofit/>
          </a:bodyPr>
          <a:lstStyle/>
          <a:p>
            <a:pPr indent="-400050" lvl="0" marL="457200" rtl="0" algn="l">
              <a:lnSpc>
                <a:spcPct val="90000"/>
              </a:lnSpc>
              <a:spcBef>
                <a:spcPts val="0"/>
              </a:spcBef>
              <a:spcAft>
                <a:spcPts val="0"/>
              </a:spcAft>
              <a:buSzPts val="2700"/>
              <a:buFont typeface="Arial"/>
              <a:buChar char="•"/>
            </a:pPr>
            <a:r>
              <a:rPr b="1" lang="en-US" sz="2300">
                <a:solidFill>
                  <a:srgbClr val="0C343D"/>
                </a:solidFill>
                <a:latin typeface="Arial"/>
                <a:ea typeface="Arial"/>
                <a:cs typeface="Arial"/>
                <a:sym typeface="Arial"/>
              </a:rPr>
              <a:t>Challenge:</a:t>
            </a:r>
            <a:r>
              <a:rPr lang="en-US" sz="2300">
                <a:latin typeface="Arial"/>
                <a:ea typeface="Arial"/>
                <a:cs typeface="Arial"/>
                <a:sym typeface="Arial"/>
              </a:rPr>
              <a:t> Better climate modeling will not increase climate adaption alone</a:t>
            </a:r>
            <a:endParaRPr sz="2300">
              <a:latin typeface="Arial"/>
              <a:ea typeface="Arial"/>
              <a:cs typeface="Arial"/>
              <a:sym typeface="Arial"/>
            </a:endParaRPr>
          </a:p>
          <a:p>
            <a:pPr indent="-400050" lvl="0" marL="457200" rtl="0" algn="l">
              <a:lnSpc>
                <a:spcPct val="90000"/>
              </a:lnSpc>
              <a:spcBef>
                <a:spcPts val="0"/>
              </a:spcBef>
              <a:spcAft>
                <a:spcPts val="0"/>
              </a:spcAft>
              <a:buSzPts val="2700"/>
              <a:buFont typeface="Arial"/>
              <a:buChar char="•"/>
            </a:pPr>
            <a:r>
              <a:rPr b="1" lang="en-US" sz="2300">
                <a:solidFill>
                  <a:srgbClr val="0C343D"/>
                </a:solidFill>
                <a:latin typeface="Arial"/>
                <a:ea typeface="Arial"/>
                <a:cs typeface="Arial"/>
                <a:sym typeface="Arial"/>
              </a:rPr>
              <a:t>Solution: </a:t>
            </a:r>
            <a:r>
              <a:rPr lang="en-US" sz="2300">
                <a:latin typeface="Arial"/>
                <a:ea typeface="Arial"/>
                <a:cs typeface="Arial"/>
                <a:sym typeface="Arial"/>
              </a:rPr>
              <a:t>Bidirectional communication</a:t>
            </a:r>
            <a:r>
              <a:rPr b="1" lang="en-US" sz="2300">
                <a:latin typeface="Arial"/>
                <a:ea typeface="Arial"/>
                <a:cs typeface="Arial"/>
                <a:sym typeface="Arial"/>
              </a:rPr>
              <a:t> </a:t>
            </a:r>
            <a:r>
              <a:rPr lang="en-US" sz="2300">
                <a:latin typeface="Arial"/>
                <a:ea typeface="Arial"/>
                <a:cs typeface="Arial"/>
                <a:sym typeface="Arial"/>
              </a:rPr>
              <a:t>across academia, modeling centers + diverse stakeholders</a:t>
            </a:r>
            <a:endParaRPr sz="2300">
              <a:latin typeface="Arial"/>
              <a:ea typeface="Arial"/>
              <a:cs typeface="Arial"/>
              <a:sym typeface="Arial"/>
            </a:endParaRPr>
          </a:p>
          <a:p>
            <a:pPr indent="-387350" lvl="1" marL="914400" rtl="0" algn="l">
              <a:lnSpc>
                <a:spcPct val="90000"/>
              </a:lnSpc>
              <a:spcBef>
                <a:spcPts val="0"/>
              </a:spcBef>
              <a:spcAft>
                <a:spcPts val="0"/>
              </a:spcAft>
              <a:buSzPts val="2500"/>
              <a:buFont typeface="Arial"/>
              <a:buChar char="•"/>
            </a:pPr>
            <a:r>
              <a:rPr lang="en-US" sz="2100">
                <a:latin typeface="Arial"/>
                <a:ea typeface="Arial"/>
                <a:cs typeface="Arial"/>
                <a:sym typeface="Arial"/>
              </a:rPr>
              <a:t>Advance climate modeling </a:t>
            </a:r>
            <a:r>
              <a:rPr b="1" lang="en-US" sz="2100">
                <a:solidFill>
                  <a:srgbClr val="0C343D"/>
                </a:solidFill>
                <a:latin typeface="Arial"/>
                <a:ea typeface="Arial"/>
                <a:cs typeface="Arial"/>
                <a:sym typeface="Arial"/>
              </a:rPr>
              <a:t>utility, reach + relevance </a:t>
            </a:r>
            <a:endParaRPr b="1" sz="2100">
              <a:solidFill>
                <a:srgbClr val="0C343D"/>
              </a:solidFill>
              <a:latin typeface="Arial"/>
              <a:ea typeface="Arial"/>
              <a:cs typeface="Arial"/>
              <a:sym typeface="Arial"/>
            </a:endParaRPr>
          </a:p>
          <a:p>
            <a:pPr indent="0" lvl="0" marL="0" rtl="0" algn="l">
              <a:lnSpc>
                <a:spcPct val="90000"/>
              </a:lnSpc>
              <a:spcBef>
                <a:spcPts val="0"/>
              </a:spcBef>
              <a:spcAft>
                <a:spcPts val="0"/>
              </a:spcAft>
              <a:buNone/>
            </a:pPr>
            <a:r>
              <a:t/>
            </a:r>
            <a:endParaRPr b="1" sz="1000">
              <a:solidFill>
                <a:srgbClr val="0C343D"/>
              </a:solidFill>
            </a:endParaRPr>
          </a:p>
          <a:p>
            <a:pPr indent="0" lvl="0" marL="0" rtl="0" algn="l">
              <a:spcBef>
                <a:spcPts val="0"/>
              </a:spcBef>
              <a:spcAft>
                <a:spcPts val="0"/>
              </a:spcAft>
              <a:buNone/>
            </a:pPr>
            <a:r>
              <a:rPr b="1" lang="en-US" sz="2300">
                <a:solidFill>
                  <a:srgbClr val="0C343D"/>
                </a:solidFill>
                <a:latin typeface="Arial"/>
                <a:ea typeface="Arial"/>
                <a:cs typeface="Arial"/>
                <a:sym typeface="Arial"/>
              </a:rPr>
              <a:t>DEI </a:t>
            </a:r>
            <a:r>
              <a:rPr b="1" lang="en-US" sz="2300">
                <a:solidFill>
                  <a:srgbClr val="0C343D"/>
                </a:solidFill>
                <a:latin typeface="Arial"/>
                <a:ea typeface="Arial"/>
                <a:cs typeface="Arial"/>
                <a:sym typeface="Arial"/>
              </a:rPr>
              <a:t>3-Year Successes</a:t>
            </a:r>
            <a:endParaRPr sz="2300">
              <a:solidFill>
                <a:srgbClr val="0C343D"/>
              </a:solidFill>
              <a:latin typeface="Arial"/>
              <a:ea typeface="Arial"/>
              <a:cs typeface="Arial"/>
              <a:sym typeface="Arial"/>
            </a:endParaRPr>
          </a:p>
          <a:p>
            <a:pPr indent="0" lvl="0" marL="0" rtl="0" algn="l">
              <a:spcBef>
                <a:spcPts val="0"/>
              </a:spcBef>
              <a:spcAft>
                <a:spcPts val="0"/>
              </a:spcAft>
              <a:buNone/>
            </a:pPr>
            <a:r>
              <a:t/>
            </a:r>
            <a:endParaRPr sz="1000">
              <a:solidFill>
                <a:srgbClr val="0C343D"/>
              </a:solidFill>
              <a:latin typeface="Arial"/>
              <a:ea typeface="Arial"/>
              <a:cs typeface="Arial"/>
              <a:sym typeface="Arial"/>
            </a:endParaRPr>
          </a:p>
          <a:p>
            <a:pPr indent="-355600" lvl="0" marL="914400" rtl="0" algn="l">
              <a:lnSpc>
                <a:spcPct val="100000"/>
              </a:lnSpc>
              <a:spcBef>
                <a:spcPts val="0"/>
              </a:spcBef>
              <a:spcAft>
                <a:spcPts val="0"/>
              </a:spcAft>
              <a:buClr>
                <a:srgbClr val="000000"/>
              </a:buClr>
              <a:buSzPts val="2000"/>
              <a:buChar char="•"/>
            </a:pPr>
            <a:r>
              <a:rPr lang="en-US" sz="2000">
                <a:solidFill>
                  <a:srgbClr val="000000"/>
                </a:solidFill>
                <a:latin typeface="Arial"/>
                <a:ea typeface="Arial"/>
                <a:cs typeface="Arial"/>
                <a:sym typeface="Arial"/>
              </a:rPr>
              <a:t>Strategy + recruitment recommendations disseminated via:</a:t>
            </a:r>
            <a:endParaRPr sz="2000">
              <a:solidFill>
                <a:srgbClr val="000000"/>
              </a:solidFill>
              <a:latin typeface="Arial"/>
              <a:ea typeface="Arial"/>
              <a:cs typeface="Arial"/>
              <a:sym typeface="Arial"/>
            </a:endParaRPr>
          </a:p>
          <a:p>
            <a:pPr indent="-342900" lvl="1" marL="1371600" rtl="0" algn="l">
              <a:lnSpc>
                <a:spcPct val="100000"/>
              </a:lnSpc>
              <a:spcBef>
                <a:spcPts val="0"/>
              </a:spcBef>
              <a:spcAft>
                <a:spcPts val="0"/>
              </a:spcAft>
              <a:buClr>
                <a:srgbClr val="000000"/>
              </a:buClr>
              <a:buSzPts val="1800"/>
              <a:buChar char="•"/>
            </a:pPr>
            <a:r>
              <a:rPr lang="en-US" sz="1800">
                <a:solidFill>
                  <a:srgbClr val="000000"/>
                </a:solidFill>
                <a:latin typeface="Arial"/>
                <a:ea typeface="Arial"/>
                <a:cs typeface="Arial"/>
                <a:sym typeface="Arial"/>
              </a:rPr>
              <a:t>3 annual reports</a:t>
            </a:r>
            <a:endParaRPr sz="1800">
              <a:solidFill>
                <a:srgbClr val="000000"/>
              </a:solidFill>
            </a:endParaRPr>
          </a:p>
          <a:p>
            <a:pPr indent="-342900" lvl="1" marL="1371600" rtl="0" algn="l">
              <a:lnSpc>
                <a:spcPct val="100000"/>
              </a:lnSpc>
              <a:spcBef>
                <a:spcPts val="0"/>
              </a:spcBef>
              <a:spcAft>
                <a:spcPts val="0"/>
              </a:spcAft>
              <a:buClr>
                <a:srgbClr val="000000"/>
              </a:buClr>
              <a:buSzPts val="1800"/>
              <a:buChar char="•"/>
            </a:pPr>
            <a:r>
              <a:rPr lang="en-US" sz="1800">
                <a:solidFill>
                  <a:srgbClr val="000000"/>
                </a:solidFill>
              </a:rPr>
              <a:t>2 </a:t>
            </a:r>
            <a:r>
              <a:rPr lang="en-US" sz="1800">
                <a:solidFill>
                  <a:srgbClr val="000000"/>
                </a:solidFill>
                <a:latin typeface="Arial"/>
                <a:ea typeface="Arial"/>
                <a:cs typeface="Arial"/>
                <a:sym typeface="Arial"/>
              </a:rPr>
              <a:t>major academic publication (e.g. Science</a:t>
            </a:r>
            <a:r>
              <a:rPr lang="en-US" sz="1800">
                <a:solidFill>
                  <a:srgbClr val="000000"/>
                </a:solidFill>
              </a:rPr>
              <a:t>, </a:t>
            </a:r>
            <a:r>
              <a:rPr lang="en-US" sz="1800">
                <a:solidFill>
                  <a:srgbClr val="000000"/>
                </a:solidFill>
                <a:latin typeface="Arial"/>
                <a:ea typeface="Arial"/>
                <a:cs typeface="Arial"/>
                <a:sym typeface="Arial"/>
              </a:rPr>
              <a:t>Harvard Business Review, Harvard Data Science Review)</a:t>
            </a:r>
            <a:endParaRPr sz="1800">
              <a:solidFill>
                <a:srgbClr val="000000"/>
              </a:solidFill>
            </a:endParaRPr>
          </a:p>
          <a:p>
            <a:pPr indent="-342900" lvl="1" marL="1371600" rtl="0" algn="l">
              <a:lnSpc>
                <a:spcPct val="100000"/>
              </a:lnSpc>
              <a:spcBef>
                <a:spcPts val="0"/>
              </a:spcBef>
              <a:spcAft>
                <a:spcPts val="0"/>
              </a:spcAft>
              <a:buClr>
                <a:srgbClr val="000000"/>
              </a:buClr>
              <a:buSzPts val="1800"/>
              <a:buChar char="•"/>
            </a:pPr>
            <a:r>
              <a:rPr lang="en-US" sz="1800">
                <a:solidFill>
                  <a:srgbClr val="000000"/>
                </a:solidFill>
              </a:rPr>
              <a:t>P</a:t>
            </a:r>
            <a:r>
              <a:rPr lang="en-US" sz="1800">
                <a:solidFill>
                  <a:srgbClr val="000000"/>
                </a:solidFill>
                <a:latin typeface="Arial"/>
                <a:ea typeface="Arial"/>
                <a:cs typeface="Arial"/>
                <a:sym typeface="Arial"/>
              </a:rPr>
              <a:t>resentation or workshop on DEI at </a:t>
            </a:r>
            <a:r>
              <a:rPr lang="en-US" sz="1800">
                <a:solidFill>
                  <a:srgbClr val="000000"/>
                </a:solidFill>
              </a:rPr>
              <a:t>t</a:t>
            </a:r>
            <a:r>
              <a:rPr lang="en-US" sz="1800">
                <a:solidFill>
                  <a:srgbClr val="000000"/>
                </a:solidFill>
                <a:latin typeface="Arial"/>
                <a:ea typeface="Arial"/>
                <a:cs typeface="Arial"/>
                <a:sym typeface="Arial"/>
              </a:rPr>
              <a:t>wo major STEM conferences (e.g. NeurIPS, Joint Statistical Meetings, Academic Data Science Alliance, American Geological Union)</a:t>
            </a:r>
            <a:endParaRPr sz="1800">
              <a:solidFill>
                <a:srgbClr val="000000"/>
              </a:solidFill>
              <a:latin typeface="Arial"/>
              <a:ea typeface="Arial"/>
              <a:cs typeface="Arial"/>
              <a:sym typeface="Arial"/>
            </a:endParaRPr>
          </a:p>
          <a:p>
            <a:pPr indent="0" lvl="0" marL="457200" rtl="0" algn="l">
              <a:lnSpc>
                <a:spcPct val="100000"/>
              </a:lnSpc>
              <a:spcBef>
                <a:spcPts val="0"/>
              </a:spcBef>
              <a:spcAft>
                <a:spcPts val="0"/>
              </a:spcAft>
              <a:buNone/>
            </a:pPr>
            <a:r>
              <a:t/>
            </a:r>
            <a:endParaRPr sz="1000">
              <a:solidFill>
                <a:srgbClr val="000000"/>
              </a:solidFill>
              <a:latin typeface="Arial"/>
              <a:ea typeface="Arial"/>
              <a:cs typeface="Arial"/>
              <a:sym typeface="Arial"/>
            </a:endParaRPr>
          </a:p>
          <a:p>
            <a:pPr indent="-355600" lvl="0" marL="914400" rtl="0" algn="l">
              <a:lnSpc>
                <a:spcPct val="100000"/>
              </a:lnSpc>
              <a:spcBef>
                <a:spcPts val="0"/>
              </a:spcBef>
              <a:spcAft>
                <a:spcPts val="0"/>
              </a:spcAft>
              <a:buClr>
                <a:srgbClr val="000000"/>
              </a:buClr>
              <a:buSzPts val="2000"/>
              <a:buChar char="•"/>
            </a:pPr>
            <a:r>
              <a:rPr lang="en-US" sz="2000">
                <a:solidFill>
                  <a:srgbClr val="000000"/>
                </a:solidFill>
                <a:latin typeface="Arial"/>
                <a:ea typeface="Arial"/>
                <a:cs typeface="Arial"/>
                <a:sym typeface="Arial"/>
              </a:rPr>
              <a:t>Two community based climate organizations (e.g. NYC Office of the Mayor, Trust for Governors Island) will be trained, provided user-interface feedback and will be utilizing LEAPangeo </a:t>
            </a:r>
            <a:endParaRPr sz="2000">
              <a:solidFill>
                <a:srgbClr val="000000"/>
              </a:solidFill>
              <a:latin typeface="Arial"/>
              <a:ea typeface="Arial"/>
              <a:cs typeface="Arial"/>
              <a:sym typeface="Arial"/>
            </a:endParaRPr>
          </a:p>
          <a:p>
            <a:pPr indent="0" lvl="0" marL="0" rtl="0" algn="l">
              <a:spcBef>
                <a:spcPts val="0"/>
              </a:spcBef>
              <a:spcAft>
                <a:spcPts val="0"/>
              </a:spcAft>
              <a:buNone/>
            </a:pPr>
            <a:r>
              <a:t/>
            </a:r>
            <a:endParaRPr sz="2300">
              <a:solidFill>
                <a:srgbClr val="0C343D"/>
              </a:solidFill>
              <a:latin typeface="Arial"/>
              <a:ea typeface="Arial"/>
              <a:cs typeface="Arial"/>
              <a:sym typeface="Arial"/>
            </a:endParaRPr>
          </a:p>
          <a:p>
            <a:pPr indent="0" lvl="0" marL="0" rtl="0" algn="l">
              <a:lnSpc>
                <a:spcPct val="90000"/>
              </a:lnSpc>
              <a:spcBef>
                <a:spcPts val="0"/>
              </a:spcBef>
              <a:spcAft>
                <a:spcPts val="0"/>
              </a:spcAft>
              <a:buNone/>
            </a:pPr>
            <a:r>
              <a:t/>
            </a:r>
            <a:endParaRPr b="1" sz="2200">
              <a:solidFill>
                <a:srgbClr val="0C343D"/>
              </a:solidFill>
            </a:endParaRPr>
          </a:p>
          <a:p>
            <a:pPr indent="-228600" lvl="0" marL="457200" rtl="0" algn="l">
              <a:lnSpc>
                <a:spcPct val="90000"/>
              </a:lnSpc>
              <a:spcBef>
                <a:spcPts val="1000"/>
              </a:spcBef>
              <a:spcAft>
                <a:spcPts val="0"/>
              </a:spcAft>
              <a:buClr>
                <a:schemeClr val="dk1"/>
              </a:buClr>
              <a:buSzPts val="2800"/>
              <a:buNone/>
            </a:pPr>
            <a:r>
              <a:t/>
            </a:r>
            <a:endParaRPr>
              <a:latin typeface="Arial"/>
              <a:ea typeface="Arial"/>
              <a:cs typeface="Arial"/>
              <a:sym typeface="Arial"/>
            </a:endParaRPr>
          </a:p>
        </p:txBody>
      </p:sp>
      <p:sp>
        <p:nvSpPr>
          <p:cNvPr id="332" name="Google Shape;332;g9a4c3edd12_2_111"/>
          <p:cNvSpPr txBox="1"/>
          <p:nvPr>
            <p:ph type="title"/>
          </p:nvPr>
        </p:nvSpPr>
        <p:spPr>
          <a:xfrm>
            <a:off x="838188" y="287187"/>
            <a:ext cx="11214300" cy="779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4400"/>
              <a:buNone/>
            </a:pPr>
            <a:r>
              <a:rPr b="1" lang="en-US" sz="3800"/>
              <a:t>CS5: </a:t>
            </a:r>
            <a:r>
              <a:rPr lang="en-US" sz="3800"/>
              <a:t>Establish Bidirectional Knowledge Transfer</a:t>
            </a:r>
            <a:endParaRPr sz="3800"/>
          </a:p>
        </p:txBody>
      </p:sp>
      <p:sp>
        <p:nvSpPr>
          <p:cNvPr id="333" name="Google Shape;333;g9a4c3edd12_2_111"/>
          <p:cNvSpPr txBox="1"/>
          <p:nvPr>
            <p:ph idx="12" type="sldNum"/>
          </p:nvPr>
        </p:nvSpPr>
        <p:spPr>
          <a:xfrm>
            <a:off x="-5" y="6333009"/>
            <a:ext cx="731700" cy="52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800"/>
              <a:buFont typeface="Arial"/>
              <a:buNone/>
            </a:pPr>
            <a:fld id="{00000000-1234-1234-1234-123412341234}" type="slidenum">
              <a:rPr lang="en-US"/>
              <a:t>‹#›</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g9a4c3edd12_2_117"/>
          <p:cNvSpPr txBox="1"/>
          <p:nvPr>
            <p:ph idx="1" type="body"/>
          </p:nvPr>
        </p:nvSpPr>
        <p:spPr>
          <a:xfrm>
            <a:off x="838199" y="1224094"/>
            <a:ext cx="11214300" cy="4922700"/>
          </a:xfrm>
          <a:prstGeom prst="rect">
            <a:avLst/>
          </a:prstGeom>
          <a:noFill/>
          <a:ln>
            <a:noFill/>
          </a:ln>
        </p:spPr>
        <p:txBody>
          <a:bodyPr anchorCtr="0" anchor="t" bIns="45700" lIns="91425" spcFirstLastPara="1" rIns="91425" wrap="square" tIns="45700">
            <a:noAutofit/>
          </a:bodyPr>
          <a:lstStyle/>
          <a:p>
            <a:pPr indent="-406400" lvl="0" marL="457200" rtl="0" algn="l">
              <a:lnSpc>
                <a:spcPct val="90000"/>
              </a:lnSpc>
              <a:spcBef>
                <a:spcPts val="0"/>
              </a:spcBef>
              <a:spcAft>
                <a:spcPts val="0"/>
              </a:spcAft>
              <a:buSzPts val="2800"/>
              <a:buFont typeface="Arial"/>
              <a:buChar char="•"/>
            </a:pPr>
            <a:r>
              <a:rPr b="1" lang="en-US">
                <a:solidFill>
                  <a:srgbClr val="0C343D"/>
                </a:solidFill>
                <a:latin typeface="Arial"/>
                <a:ea typeface="Arial"/>
                <a:cs typeface="Arial"/>
                <a:sym typeface="Arial"/>
              </a:rPr>
              <a:t>Challenge:</a:t>
            </a:r>
            <a:r>
              <a:rPr lang="en-US">
                <a:latin typeface="Arial"/>
                <a:ea typeface="Arial"/>
                <a:cs typeface="Arial"/>
                <a:sym typeface="Arial"/>
              </a:rPr>
              <a:t> Better climate modeling will not increase climate adaption alone</a:t>
            </a:r>
            <a:endParaRPr>
              <a:latin typeface="Arial"/>
              <a:ea typeface="Arial"/>
              <a:cs typeface="Arial"/>
              <a:sym typeface="Arial"/>
            </a:endParaRPr>
          </a:p>
          <a:p>
            <a:pPr indent="-406400" lvl="0" marL="457200" rtl="0" algn="l">
              <a:lnSpc>
                <a:spcPct val="90000"/>
              </a:lnSpc>
              <a:spcBef>
                <a:spcPts val="0"/>
              </a:spcBef>
              <a:spcAft>
                <a:spcPts val="0"/>
              </a:spcAft>
              <a:buSzPts val="2800"/>
              <a:buFont typeface="Arial"/>
              <a:buChar char="•"/>
            </a:pPr>
            <a:r>
              <a:rPr b="1" lang="en-US">
                <a:solidFill>
                  <a:srgbClr val="0C343D"/>
                </a:solidFill>
                <a:latin typeface="Arial"/>
                <a:ea typeface="Arial"/>
                <a:cs typeface="Arial"/>
                <a:sym typeface="Arial"/>
              </a:rPr>
              <a:t>Solution: </a:t>
            </a:r>
            <a:r>
              <a:rPr lang="en-US">
                <a:latin typeface="Arial"/>
                <a:ea typeface="Arial"/>
                <a:cs typeface="Arial"/>
                <a:sym typeface="Arial"/>
              </a:rPr>
              <a:t>Bidirectional communication</a:t>
            </a:r>
            <a:r>
              <a:rPr b="1" lang="en-US">
                <a:latin typeface="Arial"/>
                <a:ea typeface="Arial"/>
                <a:cs typeface="Arial"/>
                <a:sym typeface="Arial"/>
              </a:rPr>
              <a:t> </a:t>
            </a:r>
            <a:r>
              <a:rPr lang="en-US">
                <a:latin typeface="Arial"/>
                <a:ea typeface="Arial"/>
                <a:cs typeface="Arial"/>
                <a:sym typeface="Arial"/>
              </a:rPr>
              <a:t>across academia, modeling centers + diverse stakeholders</a:t>
            </a:r>
            <a:endParaRPr>
              <a:latin typeface="Arial"/>
              <a:ea typeface="Arial"/>
              <a:cs typeface="Arial"/>
              <a:sym typeface="Arial"/>
            </a:endParaRPr>
          </a:p>
          <a:p>
            <a:pPr indent="-393700" lvl="1" marL="914400" rtl="0" algn="l">
              <a:lnSpc>
                <a:spcPct val="90000"/>
              </a:lnSpc>
              <a:spcBef>
                <a:spcPts val="0"/>
              </a:spcBef>
              <a:spcAft>
                <a:spcPts val="0"/>
              </a:spcAft>
              <a:buSzPts val="2600"/>
              <a:buFont typeface="Arial"/>
              <a:buChar char="•"/>
            </a:pPr>
            <a:r>
              <a:rPr lang="en-US" sz="2200">
                <a:latin typeface="Arial"/>
                <a:ea typeface="Arial"/>
                <a:cs typeface="Arial"/>
                <a:sym typeface="Arial"/>
              </a:rPr>
              <a:t>Advance climate modeling </a:t>
            </a:r>
            <a:r>
              <a:rPr b="1" lang="en-US" sz="2200">
                <a:solidFill>
                  <a:srgbClr val="0C343D"/>
                </a:solidFill>
                <a:latin typeface="Arial"/>
                <a:ea typeface="Arial"/>
                <a:cs typeface="Arial"/>
                <a:sym typeface="Arial"/>
              </a:rPr>
              <a:t>utility, reach + relevance </a:t>
            </a:r>
            <a:endParaRPr b="1" sz="2200">
              <a:solidFill>
                <a:srgbClr val="0C343D"/>
              </a:solidFill>
              <a:latin typeface="Arial"/>
              <a:ea typeface="Arial"/>
              <a:cs typeface="Arial"/>
              <a:sym typeface="Arial"/>
            </a:endParaRPr>
          </a:p>
          <a:p>
            <a:pPr indent="0" lvl="0" marL="0" rtl="0" algn="l">
              <a:lnSpc>
                <a:spcPct val="90000"/>
              </a:lnSpc>
              <a:spcBef>
                <a:spcPts val="0"/>
              </a:spcBef>
              <a:spcAft>
                <a:spcPts val="0"/>
              </a:spcAft>
              <a:buNone/>
            </a:pPr>
            <a:r>
              <a:t/>
            </a:r>
            <a:endParaRPr b="1" sz="2200">
              <a:solidFill>
                <a:srgbClr val="0C343D"/>
              </a:solidFill>
            </a:endParaRPr>
          </a:p>
          <a:p>
            <a:pPr indent="0" lvl="0" marL="0" rtl="0" algn="l">
              <a:spcBef>
                <a:spcPts val="0"/>
              </a:spcBef>
              <a:spcAft>
                <a:spcPts val="0"/>
              </a:spcAft>
              <a:buNone/>
            </a:pPr>
            <a:r>
              <a:rPr b="1" lang="en-US" sz="2300">
                <a:solidFill>
                  <a:srgbClr val="0C343D"/>
                </a:solidFill>
                <a:latin typeface="Arial"/>
                <a:ea typeface="Arial"/>
                <a:cs typeface="Arial"/>
                <a:sym typeface="Arial"/>
              </a:rPr>
              <a:t>Corporate Engagement </a:t>
            </a:r>
            <a:r>
              <a:rPr b="1" lang="en-US" sz="2300">
                <a:solidFill>
                  <a:srgbClr val="0C343D"/>
                </a:solidFill>
                <a:latin typeface="Arial"/>
                <a:ea typeface="Arial"/>
                <a:cs typeface="Arial"/>
                <a:sym typeface="Arial"/>
              </a:rPr>
              <a:t>3-Year Successes</a:t>
            </a:r>
            <a:endParaRPr sz="2300">
              <a:solidFill>
                <a:srgbClr val="0C343D"/>
              </a:solidFill>
              <a:latin typeface="Arial"/>
              <a:ea typeface="Arial"/>
              <a:cs typeface="Arial"/>
              <a:sym typeface="Arial"/>
            </a:endParaRPr>
          </a:p>
          <a:p>
            <a:pPr indent="0" lvl="0" marL="0" rtl="0" algn="l">
              <a:lnSpc>
                <a:spcPct val="90000"/>
              </a:lnSpc>
              <a:spcBef>
                <a:spcPts val="0"/>
              </a:spcBef>
              <a:spcAft>
                <a:spcPts val="0"/>
              </a:spcAft>
              <a:buNone/>
            </a:pPr>
            <a:r>
              <a:t/>
            </a:r>
            <a:endParaRPr b="1" sz="2200">
              <a:solidFill>
                <a:srgbClr val="0C343D"/>
              </a:solidFill>
            </a:endParaRPr>
          </a:p>
          <a:p>
            <a:pPr indent="-355600" lvl="0" marL="914400" rtl="0" algn="l">
              <a:lnSpc>
                <a:spcPct val="100000"/>
              </a:lnSpc>
              <a:spcBef>
                <a:spcPts val="0"/>
              </a:spcBef>
              <a:spcAft>
                <a:spcPts val="0"/>
              </a:spcAft>
              <a:buClr>
                <a:srgbClr val="000000"/>
              </a:buClr>
              <a:buSzPts val="2000"/>
              <a:buChar char="•"/>
            </a:pPr>
            <a:r>
              <a:rPr lang="en-US" sz="2000">
                <a:solidFill>
                  <a:srgbClr val="000000"/>
                </a:solidFill>
                <a:latin typeface="Arial"/>
                <a:ea typeface="Arial"/>
                <a:cs typeface="Arial"/>
                <a:sym typeface="Arial"/>
              </a:rPr>
              <a:t>1,000+ corporations sent annual corporate engagement survey requesting information on what is useful to them + to disseminate information about the knowledge outputs currently available from LEAP</a:t>
            </a:r>
            <a:endParaRPr sz="2000">
              <a:solidFill>
                <a:srgbClr val="000000"/>
              </a:solidFill>
              <a:latin typeface="Arial"/>
              <a:ea typeface="Arial"/>
              <a:cs typeface="Arial"/>
              <a:sym typeface="Arial"/>
            </a:endParaRPr>
          </a:p>
          <a:p>
            <a:pPr indent="-355600" lvl="0" marL="914400" rtl="0" algn="l">
              <a:lnSpc>
                <a:spcPct val="100000"/>
              </a:lnSpc>
              <a:spcBef>
                <a:spcPts val="0"/>
              </a:spcBef>
              <a:spcAft>
                <a:spcPts val="0"/>
              </a:spcAft>
              <a:buClr>
                <a:srgbClr val="000000"/>
              </a:buClr>
              <a:buSzPts val="2000"/>
              <a:buChar char="•"/>
            </a:pPr>
            <a:r>
              <a:rPr lang="en-US" sz="2000">
                <a:solidFill>
                  <a:srgbClr val="000000"/>
                </a:solidFill>
                <a:latin typeface="Arial"/>
                <a:ea typeface="Arial"/>
                <a:cs typeface="Arial"/>
                <a:sym typeface="Arial"/>
              </a:rPr>
              <a:t>From those Feedback gathered from 100+ corporations on data and informational needs/ preferences (annual surveys, feedback from website, partner organization engagement)</a:t>
            </a:r>
            <a:endParaRPr sz="2000">
              <a:solidFill>
                <a:srgbClr val="000000"/>
              </a:solidFill>
              <a:latin typeface="Arial"/>
              <a:ea typeface="Arial"/>
              <a:cs typeface="Arial"/>
              <a:sym typeface="Arial"/>
            </a:endParaRPr>
          </a:p>
          <a:p>
            <a:pPr indent="-355600" lvl="0" marL="914400" rtl="0" algn="l">
              <a:lnSpc>
                <a:spcPct val="100000"/>
              </a:lnSpc>
              <a:spcBef>
                <a:spcPts val="0"/>
              </a:spcBef>
              <a:spcAft>
                <a:spcPts val="0"/>
              </a:spcAft>
              <a:buClr>
                <a:srgbClr val="000000"/>
              </a:buClr>
              <a:buSzPts val="2000"/>
              <a:buChar char="•"/>
            </a:pPr>
            <a:r>
              <a:rPr lang="en-US" sz="2000">
                <a:solidFill>
                  <a:srgbClr val="000000"/>
                </a:solidFill>
                <a:latin typeface="Arial"/>
                <a:ea typeface="Arial"/>
                <a:cs typeface="Arial"/>
                <a:sym typeface="Arial"/>
              </a:rPr>
              <a:t>Active use of the LEAP portal by 30+ corporations/ entrepreneurs/ organizations </a:t>
            </a:r>
            <a:endParaRPr b="1" sz="2000">
              <a:solidFill>
                <a:srgbClr val="000000"/>
              </a:solidFill>
              <a:latin typeface="Arial"/>
              <a:ea typeface="Arial"/>
              <a:cs typeface="Arial"/>
              <a:sym typeface="Arial"/>
            </a:endParaRPr>
          </a:p>
          <a:p>
            <a:pPr indent="-228600" lvl="0" marL="457200" rtl="0" algn="l">
              <a:lnSpc>
                <a:spcPct val="90000"/>
              </a:lnSpc>
              <a:spcBef>
                <a:spcPts val="1000"/>
              </a:spcBef>
              <a:spcAft>
                <a:spcPts val="0"/>
              </a:spcAft>
              <a:buClr>
                <a:schemeClr val="dk1"/>
              </a:buClr>
              <a:buSzPts val="2800"/>
              <a:buNone/>
            </a:pPr>
            <a:r>
              <a:t/>
            </a:r>
            <a:endParaRPr>
              <a:latin typeface="Arial"/>
              <a:ea typeface="Arial"/>
              <a:cs typeface="Arial"/>
              <a:sym typeface="Arial"/>
            </a:endParaRPr>
          </a:p>
        </p:txBody>
      </p:sp>
      <p:sp>
        <p:nvSpPr>
          <p:cNvPr id="339" name="Google Shape;339;g9a4c3edd12_2_117"/>
          <p:cNvSpPr txBox="1"/>
          <p:nvPr>
            <p:ph type="title"/>
          </p:nvPr>
        </p:nvSpPr>
        <p:spPr>
          <a:xfrm>
            <a:off x="838188" y="287187"/>
            <a:ext cx="11214300" cy="779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4400"/>
              <a:buNone/>
            </a:pPr>
            <a:r>
              <a:rPr b="1" lang="en-US" sz="3800"/>
              <a:t>CS5: </a:t>
            </a:r>
            <a:r>
              <a:rPr lang="en-US" sz="3800"/>
              <a:t>Establish Bidirectional Knowledge Transfer</a:t>
            </a:r>
            <a:endParaRPr sz="3800"/>
          </a:p>
        </p:txBody>
      </p:sp>
      <p:sp>
        <p:nvSpPr>
          <p:cNvPr id="340" name="Google Shape;340;g9a4c3edd12_2_117"/>
          <p:cNvSpPr txBox="1"/>
          <p:nvPr>
            <p:ph idx="12" type="sldNum"/>
          </p:nvPr>
        </p:nvSpPr>
        <p:spPr>
          <a:xfrm>
            <a:off x="-5" y="6333009"/>
            <a:ext cx="731700" cy="52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800"/>
              <a:buFont typeface="Arial"/>
              <a:buNone/>
            </a:pPr>
            <a:fld id="{00000000-1234-1234-1234-123412341234}" type="slidenum">
              <a:rPr lang="en-US"/>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3"/>
          <p:cNvSpPr txBox="1"/>
          <p:nvPr>
            <p:ph type="title"/>
          </p:nvPr>
        </p:nvSpPr>
        <p:spPr>
          <a:xfrm>
            <a:off x="838200" y="212625"/>
            <a:ext cx="10930800" cy="1495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None/>
            </a:pPr>
            <a:r>
              <a:rPr lang="en-US" sz="2500"/>
              <a:t>“How would a budget reduction of 30% in each of the first two years of Center's life impact your plans? Specifically, which activities would you keep and which would you postpone/reduce?”</a:t>
            </a:r>
            <a:endParaRPr sz="2500"/>
          </a:p>
        </p:txBody>
      </p:sp>
      <p:sp>
        <p:nvSpPr>
          <p:cNvPr id="101" name="Google Shape;101;p3"/>
          <p:cNvSpPr txBox="1"/>
          <p:nvPr>
            <p:ph idx="1" type="body"/>
          </p:nvPr>
        </p:nvSpPr>
        <p:spPr>
          <a:xfrm>
            <a:off x="838200" y="2142747"/>
            <a:ext cx="10515600" cy="33555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None/>
            </a:pPr>
            <a:r>
              <a:rPr b="1" lang="en-US">
                <a:solidFill>
                  <a:srgbClr val="0C343D"/>
                </a:solidFill>
              </a:rPr>
              <a:t>30% Direct Cost Budget Reduction</a:t>
            </a:r>
            <a:endParaRPr b="1">
              <a:solidFill>
                <a:srgbClr val="0C343D"/>
              </a:solidFill>
            </a:endParaRPr>
          </a:p>
          <a:p>
            <a:pPr indent="0" lvl="0" marL="0" rtl="0" algn="l">
              <a:lnSpc>
                <a:spcPct val="90000"/>
              </a:lnSpc>
              <a:spcBef>
                <a:spcPts val="0"/>
              </a:spcBef>
              <a:spcAft>
                <a:spcPts val="0"/>
              </a:spcAft>
              <a:buNone/>
            </a:pPr>
            <a:r>
              <a:t/>
            </a:r>
            <a:endParaRPr b="1" sz="1000">
              <a:solidFill>
                <a:srgbClr val="0C343D"/>
              </a:solidFill>
            </a:endParaRPr>
          </a:p>
          <a:p>
            <a:pPr indent="-190500" lvl="0" marL="228600" rtl="0" algn="l">
              <a:lnSpc>
                <a:spcPct val="90000"/>
              </a:lnSpc>
              <a:spcBef>
                <a:spcPts val="0"/>
              </a:spcBef>
              <a:spcAft>
                <a:spcPts val="0"/>
              </a:spcAft>
              <a:buSzPts val="2200"/>
              <a:buChar char="•"/>
            </a:pPr>
            <a:r>
              <a:rPr b="1" lang="en-US" sz="2200">
                <a:solidFill>
                  <a:srgbClr val="0C343D"/>
                </a:solidFill>
              </a:rPr>
              <a:t>Year 1:</a:t>
            </a:r>
            <a:r>
              <a:rPr lang="en-US" sz="2200"/>
              <a:t> Cut $1.028M</a:t>
            </a:r>
            <a:endParaRPr sz="2200"/>
          </a:p>
          <a:p>
            <a:pPr indent="0" lvl="0" marL="228600" rtl="0" algn="l">
              <a:lnSpc>
                <a:spcPct val="90000"/>
              </a:lnSpc>
              <a:spcBef>
                <a:spcPts val="0"/>
              </a:spcBef>
              <a:spcAft>
                <a:spcPts val="0"/>
              </a:spcAft>
              <a:buNone/>
            </a:pPr>
            <a:r>
              <a:t/>
            </a:r>
            <a:endParaRPr sz="1000"/>
          </a:p>
          <a:p>
            <a:pPr indent="-190500" lvl="0" marL="228600" rtl="0" algn="l">
              <a:lnSpc>
                <a:spcPct val="90000"/>
              </a:lnSpc>
              <a:spcBef>
                <a:spcPts val="0"/>
              </a:spcBef>
              <a:spcAft>
                <a:spcPts val="0"/>
              </a:spcAft>
              <a:buSzPts val="2200"/>
              <a:buChar char="•"/>
            </a:pPr>
            <a:r>
              <a:rPr b="1" lang="en-US" sz="2200">
                <a:solidFill>
                  <a:srgbClr val="0C343D"/>
                </a:solidFill>
              </a:rPr>
              <a:t>Year 2:</a:t>
            </a:r>
            <a:r>
              <a:rPr lang="en-US" sz="2200"/>
              <a:t> Cut $1.035M</a:t>
            </a:r>
            <a:endParaRPr sz="2200"/>
          </a:p>
          <a:p>
            <a:pPr indent="0" lvl="0" marL="0" rtl="0" algn="l">
              <a:lnSpc>
                <a:spcPct val="90000"/>
              </a:lnSpc>
              <a:spcBef>
                <a:spcPts val="0"/>
              </a:spcBef>
              <a:spcAft>
                <a:spcPts val="0"/>
              </a:spcAft>
              <a:buNone/>
            </a:pPr>
            <a:r>
              <a:t/>
            </a:r>
            <a:endParaRPr/>
          </a:p>
          <a:p>
            <a:pPr indent="0" lvl="0" marL="0" rtl="0" algn="l">
              <a:lnSpc>
                <a:spcPct val="90000"/>
              </a:lnSpc>
              <a:spcBef>
                <a:spcPts val="0"/>
              </a:spcBef>
              <a:spcAft>
                <a:spcPts val="0"/>
              </a:spcAft>
              <a:buNone/>
            </a:pPr>
            <a:r>
              <a:rPr b="1" lang="en-US">
                <a:solidFill>
                  <a:srgbClr val="0C343D"/>
                </a:solidFill>
              </a:rPr>
              <a:t>Operational Strategy</a:t>
            </a:r>
            <a:endParaRPr b="1">
              <a:solidFill>
                <a:srgbClr val="0C343D"/>
              </a:solidFill>
            </a:endParaRPr>
          </a:p>
          <a:p>
            <a:pPr indent="0" lvl="0" marL="0" rtl="0" algn="l">
              <a:lnSpc>
                <a:spcPct val="90000"/>
              </a:lnSpc>
              <a:spcBef>
                <a:spcPts val="0"/>
              </a:spcBef>
              <a:spcAft>
                <a:spcPts val="0"/>
              </a:spcAft>
              <a:buNone/>
            </a:pPr>
            <a:r>
              <a:t/>
            </a:r>
            <a:endParaRPr b="1" sz="1000">
              <a:solidFill>
                <a:srgbClr val="0C343D"/>
              </a:solidFill>
            </a:endParaRPr>
          </a:p>
          <a:p>
            <a:pPr indent="-368300" lvl="0" marL="457200" rtl="0" algn="l">
              <a:lnSpc>
                <a:spcPct val="90000"/>
              </a:lnSpc>
              <a:spcBef>
                <a:spcPts val="0"/>
              </a:spcBef>
              <a:spcAft>
                <a:spcPts val="0"/>
              </a:spcAft>
              <a:buSzPts val="2200"/>
              <a:buChar char="•"/>
            </a:pPr>
            <a:r>
              <a:rPr b="1" lang="en-US" sz="2200">
                <a:solidFill>
                  <a:srgbClr val="0C343D"/>
                </a:solidFill>
              </a:rPr>
              <a:t>Delay</a:t>
            </a:r>
            <a:r>
              <a:rPr b="1" lang="en-US" sz="2200">
                <a:solidFill>
                  <a:srgbClr val="0C343D"/>
                </a:solidFill>
              </a:rPr>
              <a:t> </a:t>
            </a:r>
            <a:r>
              <a:rPr lang="en-US" sz="2200"/>
              <a:t>higher-risk research</a:t>
            </a:r>
            <a:endParaRPr sz="2200"/>
          </a:p>
          <a:p>
            <a:pPr indent="0" lvl="0" marL="457200" rtl="0" algn="l">
              <a:lnSpc>
                <a:spcPct val="90000"/>
              </a:lnSpc>
              <a:spcBef>
                <a:spcPts val="0"/>
              </a:spcBef>
              <a:spcAft>
                <a:spcPts val="0"/>
              </a:spcAft>
              <a:buNone/>
            </a:pPr>
            <a:r>
              <a:t/>
            </a:r>
            <a:endParaRPr sz="1000"/>
          </a:p>
          <a:p>
            <a:pPr indent="-368300" lvl="0" marL="457200" rtl="0" algn="l">
              <a:lnSpc>
                <a:spcPct val="90000"/>
              </a:lnSpc>
              <a:spcBef>
                <a:spcPts val="0"/>
              </a:spcBef>
              <a:spcAft>
                <a:spcPts val="0"/>
              </a:spcAft>
              <a:buSzPts val="2200"/>
              <a:buChar char="•"/>
            </a:pPr>
            <a:r>
              <a:rPr b="1" lang="en-US" sz="2200">
                <a:solidFill>
                  <a:srgbClr val="0C343D"/>
                </a:solidFill>
              </a:rPr>
              <a:t>Focus </a:t>
            </a:r>
            <a:r>
              <a:rPr lang="en-US" sz="2200"/>
              <a:t>on projects we </a:t>
            </a:r>
            <a:r>
              <a:rPr i="1" lang="en-US" sz="2200"/>
              <a:t>know </a:t>
            </a:r>
            <a:r>
              <a:rPr lang="en-US" sz="2200"/>
              <a:t>will advance to Level 3 by Year 3</a:t>
            </a:r>
            <a:endParaRPr sz="2200"/>
          </a:p>
          <a:p>
            <a:pPr indent="0" lvl="0" marL="457200" rtl="0" algn="l">
              <a:lnSpc>
                <a:spcPct val="90000"/>
              </a:lnSpc>
              <a:spcBef>
                <a:spcPts val="0"/>
              </a:spcBef>
              <a:spcAft>
                <a:spcPts val="0"/>
              </a:spcAft>
              <a:buNone/>
            </a:pPr>
            <a:r>
              <a:t/>
            </a:r>
            <a:endParaRPr sz="1000"/>
          </a:p>
          <a:p>
            <a:pPr indent="-368300" lvl="0" marL="457200" rtl="0" algn="l">
              <a:lnSpc>
                <a:spcPct val="90000"/>
              </a:lnSpc>
              <a:spcBef>
                <a:spcPts val="0"/>
              </a:spcBef>
              <a:spcAft>
                <a:spcPts val="0"/>
              </a:spcAft>
              <a:buSzPts val="2200"/>
              <a:buChar char="•"/>
            </a:pPr>
            <a:r>
              <a:rPr b="1" lang="en-US" sz="2200">
                <a:solidFill>
                  <a:srgbClr val="0C343D"/>
                </a:solidFill>
              </a:rPr>
              <a:t>Delay</a:t>
            </a:r>
            <a:r>
              <a:rPr lang="en-US" sz="2200"/>
              <a:t> some broader impacts programming and staffing until full roll-out in Year 3</a:t>
            </a:r>
            <a:endParaRPr sz="2200"/>
          </a:p>
          <a:p>
            <a:pPr indent="0" lvl="0" marL="1371600" rtl="0" algn="l">
              <a:lnSpc>
                <a:spcPct val="90000"/>
              </a:lnSpc>
              <a:spcBef>
                <a:spcPts val="0"/>
              </a:spcBef>
              <a:spcAft>
                <a:spcPts val="0"/>
              </a:spcAft>
              <a:buNone/>
            </a:pPr>
            <a:r>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g9a4c3edd12_2_123"/>
          <p:cNvSpPr txBox="1"/>
          <p:nvPr>
            <p:ph idx="1" type="body"/>
          </p:nvPr>
        </p:nvSpPr>
        <p:spPr>
          <a:xfrm>
            <a:off x="354425" y="1224100"/>
            <a:ext cx="11698200" cy="4938300"/>
          </a:xfrm>
          <a:prstGeom prst="rect">
            <a:avLst/>
          </a:prstGeom>
          <a:noFill/>
          <a:ln>
            <a:noFill/>
          </a:ln>
        </p:spPr>
        <p:txBody>
          <a:bodyPr anchorCtr="0" anchor="t" bIns="45700" lIns="91425" spcFirstLastPara="1" rIns="91425" wrap="square" tIns="45700">
            <a:noAutofit/>
          </a:bodyPr>
          <a:lstStyle/>
          <a:p>
            <a:pPr indent="-406400" lvl="0" marL="457200" rtl="0" algn="l">
              <a:lnSpc>
                <a:spcPct val="90000"/>
              </a:lnSpc>
              <a:spcBef>
                <a:spcPts val="0"/>
              </a:spcBef>
              <a:spcAft>
                <a:spcPts val="0"/>
              </a:spcAft>
              <a:buSzPts val="2800"/>
              <a:buFont typeface="Arial"/>
              <a:buChar char="•"/>
            </a:pPr>
            <a:r>
              <a:rPr b="1" lang="en-US">
                <a:solidFill>
                  <a:srgbClr val="0C343D"/>
                </a:solidFill>
                <a:latin typeface="Arial"/>
                <a:ea typeface="Arial"/>
                <a:cs typeface="Arial"/>
                <a:sym typeface="Arial"/>
              </a:rPr>
              <a:t>Challenge:</a:t>
            </a:r>
            <a:r>
              <a:rPr lang="en-US">
                <a:latin typeface="Arial"/>
                <a:ea typeface="Arial"/>
                <a:cs typeface="Arial"/>
                <a:sym typeface="Arial"/>
              </a:rPr>
              <a:t> Better climate modeling will not increase climate adaption alone</a:t>
            </a:r>
            <a:endParaRPr>
              <a:latin typeface="Arial"/>
              <a:ea typeface="Arial"/>
              <a:cs typeface="Arial"/>
              <a:sym typeface="Arial"/>
            </a:endParaRPr>
          </a:p>
          <a:p>
            <a:pPr indent="-406400" lvl="0" marL="457200" rtl="0" algn="l">
              <a:lnSpc>
                <a:spcPct val="90000"/>
              </a:lnSpc>
              <a:spcBef>
                <a:spcPts val="0"/>
              </a:spcBef>
              <a:spcAft>
                <a:spcPts val="0"/>
              </a:spcAft>
              <a:buSzPts val="2800"/>
              <a:buFont typeface="Arial"/>
              <a:buChar char="•"/>
            </a:pPr>
            <a:r>
              <a:rPr b="1" lang="en-US">
                <a:solidFill>
                  <a:srgbClr val="0C343D"/>
                </a:solidFill>
                <a:latin typeface="Arial"/>
                <a:ea typeface="Arial"/>
                <a:cs typeface="Arial"/>
                <a:sym typeface="Arial"/>
              </a:rPr>
              <a:t>Solution: </a:t>
            </a:r>
            <a:r>
              <a:rPr lang="en-US">
                <a:latin typeface="Arial"/>
                <a:ea typeface="Arial"/>
                <a:cs typeface="Arial"/>
                <a:sym typeface="Arial"/>
              </a:rPr>
              <a:t>Bidirectional communication</a:t>
            </a:r>
            <a:r>
              <a:rPr b="1" lang="en-US">
                <a:latin typeface="Arial"/>
                <a:ea typeface="Arial"/>
                <a:cs typeface="Arial"/>
                <a:sym typeface="Arial"/>
              </a:rPr>
              <a:t> </a:t>
            </a:r>
            <a:r>
              <a:rPr lang="en-US">
                <a:latin typeface="Arial"/>
                <a:ea typeface="Arial"/>
                <a:cs typeface="Arial"/>
                <a:sym typeface="Arial"/>
              </a:rPr>
              <a:t>across academia, media, modeling centers + diverse stakeholders</a:t>
            </a:r>
            <a:endParaRPr>
              <a:latin typeface="Arial"/>
              <a:ea typeface="Arial"/>
              <a:cs typeface="Arial"/>
              <a:sym typeface="Arial"/>
            </a:endParaRPr>
          </a:p>
          <a:p>
            <a:pPr indent="-393700" lvl="1" marL="914400" rtl="0" algn="l">
              <a:lnSpc>
                <a:spcPct val="90000"/>
              </a:lnSpc>
              <a:spcBef>
                <a:spcPts val="0"/>
              </a:spcBef>
              <a:spcAft>
                <a:spcPts val="0"/>
              </a:spcAft>
              <a:buSzPts val="2600"/>
              <a:buFont typeface="Arial"/>
              <a:buChar char="•"/>
            </a:pPr>
            <a:r>
              <a:rPr lang="en-US" sz="2200">
                <a:latin typeface="Arial"/>
                <a:ea typeface="Arial"/>
                <a:cs typeface="Arial"/>
                <a:sym typeface="Arial"/>
              </a:rPr>
              <a:t>Advance climate modeling </a:t>
            </a:r>
            <a:r>
              <a:rPr b="1" lang="en-US" sz="2200">
                <a:solidFill>
                  <a:srgbClr val="0C343D"/>
                </a:solidFill>
                <a:latin typeface="Arial"/>
                <a:ea typeface="Arial"/>
                <a:cs typeface="Arial"/>
                <a:sym typeface="Arial"/>
              </a:rPr>
              <a:t>utility, reach + relevance </a:t>
            </a:r>
            <a:endParaRPr b="1" sz="2200">
              <a:solidFill>
                <a:srgbClr val="0C343D"/>
              </a:solidFill>
              <a:latin typeface="Arial"/>
              <a:ea typeface="Arial"/>
              <a:cs typeface="Arial"/>
              <a:sym typeface="Arial"/>
            </a:endParaRPr>
          </a:p>
          <a:p>
            <a:pPr indent="0" lvl="0" marL="0" rtl="0" algn="l">
              <a:lnSpc>
                <a:spcPct val="90000"/>
              </a:lnSpc>
              <a:spcBef>
                <a:spcPts val="0"/>
              </a:spcBef>
              <a:spcAft>
                <a:spcPts val="0"/>
              </a:spcAft>
              <a:buNone/>
            </a:pPr>
            <a:r>
              <a:t/>
            </a:r>
            <a:endParaRPr b="1" sz="2200">
              <a:solidFill>
                <a:srgbClr val="0C343D"/>
              </a:solidFill>
            </a:endParaRPr>
          </a:p>
          <a:p>
            <a:pPr indent="0" lvl="0" marL="0" rtl="0" algn="l">
              <a:spcBef>
                <a:spcPts val="0"/>
              </a:spcBef>
              <a:spcAft>
                <a:spcPts val="0"/>
              </a:spcAft>
              <a:buNone/>
            </a:pPr>
            <a:r>
              <a:rPr b="1" lang="en-US" sz="2300">
                <a:solidFill>
                  <a:srgbClr val="0C343D"/>
                </a:solidFill>
                <a:latin typeface="Arial"/>
                <a:ea typeface="Arial"/>
                <a:cs typeface="Arial"/>
                <a:sym typeface="Arial"/>
              </a:rPr>
              <a:t>Public </a:t>
            </a:r>
            <a:r>
              <a:rPr b="1" lang="en-US" sz="2300">
                <a:solidFill>
                  <a:srgbClr val="0C343D"/>
                </a:solidFill>
                <a:latin typeface="Arial"/>
                <a:ea typeface="Arial"/>
                <a:cs typeface="Arial"/>
                <a:sym typeface="Arial"/>
              </a:rPr>
              <a:t>Engagement 3-Year Successes</a:t>
            </a:r>
            <a:endParaRPr sz="2300">
              <a:solidFill>
                <a:srgbClr val="0C343D"/>
              </a:solidFill>
              <a:latin typeface="Arial"/>
              <a:ea typeface="Arial"/>
              <a:cs typeface="Arial"/>
              <a:sym typeface="Arial"/>
            </a:endParaRPr>
          </a:p>
          <a:p>
            <a:pPr indent="0" lvl="0" marL="0" rtl="0" algn="l">
              <a:lnSpc>
                <a:spcPct val="90000"/>
              </a:lnSpc>
              <a:spcBef>
                <a:spcPts val="0"/>
              </a:spcBef>
              <a:spcAft>
                <a:spcPts val="0"/>
              </a:spcAft>
              <a:buNone/>
            </a:pPr>
            <a:r>
              <a:t/>
            </a:r>
            <a:endParaRPr b="1" sz="1000">
              <a:solidFill>
                <a:srgbClr val="0C343D"/>
              </a:solidFill>
            </a:endParaRPr>
          </a:p>
          <a:p>
            <a:pPr indent="-342900" lvl="0" marL="914400" rtl="0" algn="l">
              <a:lnSpc>
                <a:spcPct val="100000"/>
              </a:lnSpc>
              <a:spcBef>
                <a:spcPts val="0"/>
              </a:spcBef>
              <a:spcAft>
                <a:spcPts val="0"/>
              </a:spcAft>
              <a:buClr>
                <a:srgbClr val="000000"/>
              </a:buClr>
              <a:buSzPts val="1800"/>
              <a:buChar char="•"/>
            </a:pPr>
            <a:r>
              <a:rPr lang="en-US" sz="1800">
                <a:solidFill>
                  <a:srgbClr val="000000"/>
                </a:solidFill>
                <a:latin typeface="Arial"/>
                <a:ea typeface="Arial"/>
                <a:cs typeface="Arial"/>
                <a:sym typeface="Arial"/>
              </a:rPr>
              <a:t>Active web-based interface engaging news media + civil society organizations to tap LEAP output and expertise </a:t>
            </a:r>
            <a:endParaRPr sz="1800">
              <a:solidFill>
                <a:srgbClr val="000000"/>
              </a:solidFill>
              <a:latin typeface="Arial"/>
              <a:ea typeface="Arial"/>
              <a:cs typeface="Arial"/>
              <a:sym typeface="Arial"/>
            </a:endParaRPr>
          </a:p>
          <a:p>
            <a:pPr indent="-342900" lvl="2" marL="1371600" rtl="0" algn="l">
              <a:lnSpc>
                <a:spcPct val="100000"/>
              </a:lnSpc>
              <a:spcBef>
                <a:spcPts val="0"/>
              </a:spcBef>
              <a:spcAft>
                <a:spcPts val="0"/>
              </a:spcAft>
              <a:buClr>
                <a:srgbClr val="000000"/>
              </a:buClr>
              <a:buSzPts val="1800"/>
              <a:buChar char="•"/>
            </a:pPr>
            <a:r>
              <a:rPr lang="en-US" sz="1700">
                <a:solidFill>
                  <a:srgbClr val="000000"/>
                </a:solidFill>
              </a:rPr>
              <a:t>At least a dozen references to </a:t>
            </a:r>
            <a:r>
              <a:rPr lang="en-US" sz="1700">
                <a:solidFill>
                  <a:srgbClr val="000000"/>
                </a:solidFill>
                <a:latin typeface="Arial"/>
                <a:ea typeface="Arial"/>
                <a:cs typeface="Arial"/>
                <a:sym typeface="Arial"/>
              </a:rPr>
              <a:t>LEAP in maps, reports, news stories </a:t>
            </a:r>
            <a:r>
              <a:rPr lang="en-US" sz="1700">
                <a:solidFill>
                  <a:srgbClr val="000000"/>
                </a:solidFill>
              </a:rPr>
              <a:t>+ </a:t>
            </a:r>
            <a:r>
              <a:rPr lang="en-US" sz="1700">
                <a:solidFill>
                  <a:srgbClr val="000000"/>
                </a:solidFill>
                <a:latin typeface="Arial"/>
                <a:ea typeface="Arial"/>
                <a:cs typeface="Arial"/>
                <a:sym typeface="Arial"/>
              </a:rPr>
              <a:t>web features</a:t>
            </a:r>
            <a:endParaRPr sz="1700">
              <a:solidFill>
                <a:srgbClr val="000000"/>
              </a:solidFill>
            </a:endParaRPr>
          </a:p>
          <a:p>
            <a:pPr indent="0" lvl="0" marL="0" rtl="0" algn="l">
              <a:lnSpc>
                <a:spcPct val="100000"/>
              </a:lnSpc>
              <a:spcBef>
                <a:spcPts val="0"/>
              </a:spcBef>
              <a:spcAft>
                <a:spcPts val="0"/>
              </a:spcAft>
              <a:buNone/>
            </a:pPr>
            <a:r>
              <a:t/>
            </a:r>
            <a:endParaRPr sz="1700">
              <a:solidFill>
                <a:srgbClr val="000000"/>
              </a:solidFill>
            </a:endParaRPr>
          </a:p>
          <a:p>
            <a:pPr indent="-342900" lvl="0" marL="914400" rtl="0" algn="l">
              <a:lnSpc>
                <a:spcPct val="100000"/>
              </a:lnSpc>
              <a:spcBef>
                <a:spcPts val="0"/>
              </a:spcBef>
              <a:spcAft>
                <a:spcPts val="0"/>
              </a:spcAft>
              <a:buClr>
                <a:srgbClr val="000000"/>
              </a:buClr>
              <a:buSzPts val="1800"/>
              <a:buChar char="•"/>
            </a:pPr>
            <a:r>
              <a:rPr lang="en-US" sz="1800">
                <a:solidFill>
                  <a:srgbClr val="000000"/>
                </a:solidFill>
                <a:latin typeface="Arial"/>
                <a:ea typeface="Arial"/>
                <a:cs typeface="Arial"/>
                <a:sym typeface="Arial"/>
              </a:rPr>
              <a:t>LEAP has a place in discourse around high-level climate adaptation + resilience goals (through our work with UCCRN and involving organizations like the Global Center on Adaptation)</a:t>
            </a:r>
            <a:endParaRPr sz="1800">
              <a:solidFill>
                <a:srgbClr val="000000"/>
              </a:solidFill>
              <a:latin typeface="Arial"/>
              <a:ea typeface="Arial"/>
              <a:cs typeface="Arial"/>
              <a:sym typeface="Arial"/>
            </a:endParaRPr>
          </a:p>
          <a:p>
            <a:pPr indent="0" lvl="0" marL="1828800" rtl="0" algn="l">
              <a:lnSpc>
                <a:spcPct val="100000"/>
              </a:lnSpc>
              <a:spcBef>
                <a:spcPts val="0"/>
              </a:spcBef>
              <a:spcAft>
                <a:spcPts val="0"/>
              </a:spcAft>
              <a:buNone/>
            </a:pPr>
            <a:r>
              <a:t/>
            </a:r>
            <a:endParaRPr sz="1200">
              <a:solidFill>
                <a:srgbClr val="000000"/>
              </a:solidFill>
              <a:latin typeface="Arial"/>
              <a:ea typeface="Arial"/>
              <a:cs typeface="Arial"/>
              <a:sym typeface="Arial"/>
            </a:endParaRPr>
          </a:p>
          <a:p>
            <a:pPr indent="-342900" lvl="0" marL="914400" rtl="0" algn="l">
              <a:lnSpc>
                <a:spcPct val="100000"/>
              </a:lnSpc>
              <a:spcBef>
                <a:spcPts val="0"/>
              </a:spcBef>
              <a:spcAft>
                <a:spcPts val="0"/>
              </a:spcAft>
              <a:buClr>
                <a:srgbClr val="000000"/>
              </a:buClr>
              <a:buSzPts val="1800"/>
              <a:buChar char="•"/>
            </a:pPr>
            <a:r>
              <a:rPr lang="en-US" sz="1800">
                <a:solidFill>
                  <a:srgbClr val="000000"/>
                </a:solidFill>
                <a:latin typeface="Arial"/>
                <a:ea typeface="Arial"/>
                <a:cs typeface="Arial"/>
                <a:sym typeface="Arial"/>
              </a:rPr>
              <a:t>Host a virtual  conference featuring the insights and output of LEAP Storytellers in Residence, Journalism Fellows and Translate-a-thon participants.</a:t>
            </a:r>
            <a:endParaRPr sz="3200">
              <a:solidFill>
                <a:srgbClr val="000000"/>
              </a:solidFill>
              <a:latin typeface="Arial"/>
              <a:ea typeface="Arial"/>
              <a:cs typeface="Arial"/>
              <a:sym typeface="Arial"/>
            </a:endParaRPr>
          </a:p>
        </p:txBody>
      </p:sp>
      <p:sp>
        <p:nvSpPr>
          <p:cNvPr id="346" name="Google Shape;346;g9a4c3edd12_2_123"/>
          <p:cNvSpPr txBox="1"/>
          <p:nvPr>
            <p:ph type="title"/>
          </p:nvPr>
        </p:nvSpPr>
        <p:spPr>
          <a:xfrm>
            <a:off x="838188" y="287187"/>
            <a:ext cx="11214300" cy="779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4400"/>
              <a:buNone/>
            </a:pPr>
            <a:r>
              <a:rPr b="1" lang="en-US" sz="3800"/>
              <a:t>CS5: </a:t>
            </a:r>
            <a:r>
              <a:rPr lang="en-US" sz="3800"/>
              <a:t>Establish Bidirectional Knowledge Transfer</a:t>
            </a:r>
            <a:endParaRPr sz="3800"/>
          </a:p>
        </p:txBody>
      </p:sp>
      <p:sp>
        <p:nvSpPr>
          <p:cNvPr id="347" name="Google Shape;347;g9a4c3edd12_2_123"/>
          <p:cNvSpPr txBox="1"/>
          <p:nvPr>
            <p:ph idx="12" type="sldNum"/>
          </p:nvPr>
        </p:nvSpPr>
        <p:spPr>
          <a:xfrm>
            <a:off x="-5" y="6333009"/>
            <a:ext cx="731700" cy="52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800"/>
              <a:buFont typeface="Arial"/>
              <a:buNone/>
            </a:pPr>
            <a:fld id="{00000000-1234-1234-1234-123412341234}" type="slidenum">
              <a:rPr lang="en-US"/>
              <a:t>‹#›</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g9a4c3edd12_2_4"/>
          <p:cNvSpPr txBox="1"/>
          <p:nvPr>
            <p:ph type="title"/>
          </p:nvPr>
        </p:nvSpPr>
        <p:spPr>
          <a:xfrm>
            <a:off x="841875" y="68725"/>
            <a:ext cx="10515600" cy="10023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If</a:t>
            </a:r>
            <a:r>
              <a:rPr lang="en-US"/>
              <a:t> You Need to Contact Us</a:t>
            </a:r>
            <a:endParaRPr/>
          </a:p>
        </p:txBody>
      </p:sp>
      <p:sp>
        <p:nvSpPr>
          <p:cNvPr id="353" name="Google Shape;353;g9a4c3edd12_2_4"/>
          <p:cNvSpPr txBox="1"/>
          <p:nvPr>
            <p:ph idx="1" type="body"/>
          </p:nvPr>
        </p:nvSpPr>
        <p:spPr>
          <a:xfrm>
            <a:off x="841875" y="1571625"/>
            <a:ext cx="10515600" cy="4329300"/>
          </a:xfrm>
          <a:prstGeom prst="rect">
            <a:avLst/>
          </a:prstGeom>
        </p:spPr>
        <p:txBody>
          <a:bodyPr anchorCtr="0" anchor="t" bIns="45700" lIns="91425" spcFirstLastPara="1" rIns="91425" wrap="square" tIns="45700">
            <a:noAutofit/>
          </a:bodyPr>
          <a:lstStyle/>
          <a:p>
            <a:pPr indent="-374650" lvl="0" marL="457200" rtl="0" algn="l">
              <a:spcBef>
                <a:spcPts val="0"/>
              </a:spcBef>
              <a:spcAft>
                <a:spcPts val="0"/>
              </a:spcAft>
              <a:buSzPts val="2300"/>
              <a:buChar char="•"/>
            </a:pPr>
            <a:r>
              <a:rPr b="1" lang="en-US" sz="2300">
                <a:solidFill>
                  <a:srgbClr val="0C343D"/>
                </a:solidFill>
              </a:rPr>
              <a:t>Lead PI:</a:t>
            </a:r>
            <a:r>
              <a:rPr lang="en-US" sz="2300"/>
              <a:t> </a:t>
            </a:r>
            <a:r>
              <a:rPr lang="en-US" sz="2300" u="sng">
                <a:solidFill>
                  <a:schemeClr val="hlink"/>
                </a:solidFill>
                <a:hlinkClick r:id="rId3"/>
              </a:rPr>
              <a:t>pg2328@columbia.edu</a:t>
            </a:r>
            <a:endParaRPr sz="2300"/>
          </a:p>
          <a:p>
            <a:pPr indent="0" lvl="0" marL="457200" rtl="0" algn="l">
              <a:spcBef>
                <a:spcPts val="0"/>
              </a:spcBef>
              <a:spcAft>
                <a:spcPts val="0"/>
              </a:spcAft>
              <a:buNone/>
            </a:pPr>
            <a:r>
              <a:t/>
            </a:r>
            <a:endParaRPr sz="1000"/>
          </a:p>
          <a:p>
            <a:pPr indent="0" lvl="0" marL="457200" rtl="0" algn="l">
              <a:spcBef>
                <a:spcPts val="0"/>
              </a:spcBef>
              <a:spcAft>
                <a:spcPts val="0"/>
              </a:spcAft>
              <a:buNone/>
            </a:pPr>
            <a:r>
              <a:t/>
            </a:r>
            <a:endParaRPr sz="1000"/>
          </a:p>
          <a:p>
            <a:pPr indent="-374650" lvl="0" marL="457200" rtl="0" algn="l">
              <a:spcBef>
                <a:spcPts val="0"/>
              </a:spcBef>
              <a:spcAft>
                <a:spcPts val="0"/>
              </a:spcAft>
              <a:buSzPts val="2300"/>
              <a:buChar char="•"/>
            </a:pPr>
            <a:r>
              <a:rPr b="1" lang="en-US" sz="2300">
                <a:solidFill>
                  <a:srgbClr val="0C343D"/>
                </a:solidFill>
              </a:rPr>
              <a:t>All Presenters:</a:t>
            </a:r>
            <a:r>
              <a:rPr lang="en-US" sz="2300"/>
              <a:t> </a:t>
            </a:r>
            <a:r>
              <a:rPr lang="en-US" sz="2300" u="sng">
                <a:solidFill>
                  <a:schemeClr val="hlink"/>
                </a:solidFill>
                <a:hlinkClick r:id="rId4"/>
              </a:rPr>
              <a:t>leap@columbia.edu</a:t>
            </a:r>
            <a:endParaRPr sz="2300"/>
          </a:p>
          <a:p>
            <a:pPr indent="0" lvl="0" marL="457200" rtl="0" algn="l">
              <a:spcBef>
                <a:spcPts val="0"/>
              </a:spcBef>
              <a:spcAft>
                <a:spcPts val="0"/>
              </a:spcAft>
              <a:buNone/>
            </a:pPr>
            <a:r>
              <a:t/>
            </a:r>
            <a:endParaRPr sz="1000"/>
          </a:p>
          <a:p>
            <a:pPr indent="0" lvl="0" marL="457200" rtl="0" algn="l">
              <a:spcBef>
                <a:spcPts val="0"/>
              </a:spcBef>
              <a:spcAft>
                <a:spcPts val="0"/>
              </a:spcAft>
              <a:buNone/>
            </a:pPr>
            <a:r>
              <a:t/>
            </a:r>
            <a:endParaRPr sz="1000"/>
          </a:p>
          <a:p>
            <a:pPr indent="-374650" lvl="0" marL="457200" rtl="0" algn="l">
              <a:spcBef>
                <a:spcPts val="0"/>
              </a:spcBef>
              <a:spcAft>
                <a:spcPts val="0"/>
              </a:spcAft>
              <a:buSzPts val="2300"/>
              <a:buChar char="•"/>
            </a:pPr>
            <a:r>
              <a:rPr b="1" lang="en-US" sz="2300">
                <a:solidFill>
                  <a:srgbClr val="0C343D"/>
                </a:solidFill>
              </a:rPr>
              <a:t>Columbia Engineering Dean Mary Boyce:</a:t>
            </a:r>
            <a:r>
              <a:rPr lang="en-US" sz="2300"/>
              <a:t> </a:t>
            </a:r>
            <a:r>
              <a:rPr lang="en-US" sz="2300" u="sng">
                <a:solidFill>
                  <a:schemeClr val="hlink"/>
                </a:solidFill>
                <a:hlinkClick r:id="rId5"/>
              </a:rPr>
              <a:t>mb3814@columbia.edu</a:t>
            </a:r>
            <a:r>
              <a:rPr lang="en-US" sz="2300"/>
              <a:t> </a:t>
            </a:r>
            <a:endParaRPr sz="2300"/>
          </a:p>
          <a:p>
            <a:pPr indent="0" lvl="0" marL="457200" rtl="0" algn="l">
              <a:spcBef>
                <a:spcPts val="0"/>
              </a:spcBef>
              <a:spcAft>
                <a:spcPts val="0"/>
              </a:spcAft>
              <a:buNone/>
            </a:pPr>
            <a:r>
              <a:t/>
            </a:r>
            <a:endParaRPr sz="1000"/>
          </a:p>
          <a:p>
            <a:pPr indent="0" lvl="0" marL="457200" rtl="0" algn="l">
              <a:spcBef>
                <a:spcPts val="0"/>
              </a:spcBef>
              <a:spcAft>
                <a:spcPts val="0"/>
              </a:spcAft>
              <a:buNone/>
            </a:pPr>
            <a:r>
              <a:t/>
            </a:r>
            <a:endParaRPr b="1" sz="1000">
              <a:solidFill>
                <a:srgbClr val="0C343D"/>
              </a:solidFill>
            </a:endParaRPr>
          </a:p>
          <a:p>
            <a:pPr indent="-374650" lvl="0" marL="457200" rtl="0" algn="l">
              <a:spcBef>
                <a:spcPts val="0"/>
              </a:spcBef>
              <a:spcAft>
                <a:spcPts val="0"/>
              </a:spcAft>
              <a:buSzPts val="2300"/>
              <a:buChar char="•"/>
            </a:pPr>
            <a:r>
              <a:rPr b="1" lang="en-US" sz="2300">
                <a:solidFill>
                  <a:srgbClr val="0C343D"/>
                </a:solidFill>
              </a:rPr>
              <a:t>Admin Support:</a:t>
            </a:r>
            <a:r>
              <a:rPr lang="en-US" sz="2300"/>
              <a:t> </a:t>
            </a:r>
            <a:r>
              <a:rPr lang="en-US" sz="2300" u="sng">
                <a:solidFill>
                  <a:schemeClr val="hlink"/>
                </a:solidFill>
                <a:hlinkClick r:id="rId6"/>
              </a:rPr>
              <a:t>mb3952@columbia.edu</a:t>
            </a:r>
            <a:r>
              <a:rPr lang="en-US" sz="2300"/>
              <a:t> </a:t>
            </a:r>
            <a:endParaRPr sz="2300"/>
          </a:p>
          <a:p>
            <a:pPr indent="0" lvl="0" marL="0" rtl="0" algn="l">
              <a:spcBef>
                <a:spcPts val="0"/>
              </a:spcBef>
              <a:spcAft>
                <a:spcPts val="0"/>
              </a:spcAft>
              <a:buNone/>
            </a:pPr>
            <a:r>
              <a:t/>
            </a:r>
            <a:endParaRPr sz="2300"/>
          </a:p>
          <a:p>
            <a:pPr indent="0" lvl="0" marL="0" rtl="0" algn="l">
              <a:spcBef>
                <a:spcPts val="0"/>
              </a:spcBef>
              <a:spcAft>
                <a:spcPts val="0"/>
              </a:spcAft>
              <a:buNone/>
            </a:pPr>
            <a:r>
              <a:t/>
            </a:r>
            <a:endParaRPr sz="2300"/>
          </a:p>
          <a:p>
            <a:pPr indent="0" lvl="0" marL="0" rtl="0" algn="l">
              <a:spcBef>
                <a:spcPts val="0"/>
              </a:spcBef>
              <a:spcAft>
                <a:spcPts val="0"/>
              </a:spcAft>
              <a:buNone/>
            </a:pPr>
            <a:r>
              <a:t/>
            </a:r>
            <a:endParaRPr sz="2300"/>
          </a:p>
          <a:p>
            <a:pPr indent="0" lvl="0" marL="0" rtl="0" algn="ctr">
              <a:spcBef>
                <a:spcPts val="0"/>
              </a:spcBef>
              <a:spcAft>
                <a:spcPts val="0"/>
              </a:spcAft>
              <a:buNone/>
            </a:pPr>
            <a:r>
              <a:rPr b="1" lang="en-US" sz="5600">
                <a:solidFill>
                  <a:srgbClr val="0C343D"/>
                </a:solidFill>
              </a:rPr>
              <a:t>THANK YOU!!</a:t>
            </a:r>
            <a:endParaRPr b="1" sz="5600">
              <a:solidFill>
                <a:srgbClr val="0C343D"/>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57" name="Shape 357"/>
        <p:cNvGrpSpPr/>
        <p:nvPr/>
      </p:nvGrpSpPr>
      <p:grpSpPr>
        <a:xfrm>
          <a:off x="0" y="0"/>
          <a:ext cx="0" cy="0"/>
          <a:chOff x="0" y="0"/>
          <a:chExt cx="0" cy="0"/>
        </a:xfrm>
      </p:grpSpPr>
      <p:sp>
        <p:nvSpPr>
          <p:cNvPr id="358" name="Google Shape;358;g9a4c3edd12_1_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406400" lvl="0" marL="457200" rtl="0" algn="l">
              <a:lnSpc>
                <a:spcPct val="90000"/>
              </a:lnSpc>
              <a:spcBef>
                <a:spcPts val="0"/>
              </a:spcBef>
              <a:spcAft>
                <a:spcPts val="0"/>
              </a:spcAft>
              <a:buSzPts val="2800"/>
              <a:buAutoNum type="arabicPeriod"/>
            </a:pPr>
            <a:r>
              <a:rPr lang="en-US" sz="2800"/>
              <a:t>“How would a budget reduction of 30% in each of the first two years of Center's life impact your plans? Specifically, which activities would you keep and which would you postpone/reduce?”</a:t>
            </a:r>
            <a:endParaRPr sz="2800"/>
          </a:p>
        </p:txBody>
      </p:sp>
      <p:sp>
        <p:nvSpPr>
          <p:cNvPr id="359" name="Google Shape;359;g9a4c3edd12_1_5"/>
          <p:cNvSpPr txBox="1"/>
          <p:nvPr>
            <p:ph idx="1" type="body"/>
          </p:nvPr>
        </p:nvSpPr>
        <p:spPr>
          <a:xfrm>
            <a:off x="838200" y="2001125"/>
            <a:ext cx="10515600" cy="3723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rPr b="1" lang="en-US" sz="2600">
                <a:solidFill>
                  <a:srgbClr val="0C343D"/>
                </a:solidFill>
              </a:rPr>
              <a:t>Remove</a:t>
            </a:r>
            <a:endParaRPr b="1" sz="2600">
              <a:solidFill>
                <a:srgbClr val="0C343D"/>
              </a:solidFill>
            </a:endParaRPr>
          </a:p>
          <a:p>
            <a:pPr indent="-368300" lvl="0" marL="457200" rtl="0" algn="l">
              <a:lnSpc>
                <a:spcPct val="90000"/>
              </a:lnSpc>
              <a:spcBef>
                <a:spcPts val="0"/>
              </a:spcBef>
              <a:spcAft>
                <a:spcPts val="0"/>
              </a:spcAft>
              <a:buSzPts val="2200"/>
              <a:buChar char="•"/>
            </a:pPr>
            <a:r>
              <a:rPr lang="en-US" sz="2200"/>
              <a:t>Capital equipment ($100k, off-set by Google + Microsoft)</a:t>
            </a:r>
            <a:endParaRPr sz="2200"/>
          </a:p>
          <a:p>
            <a:pPr indent="-368300" lvl="0" marL="457200" rtl="0" algn="l">
              <a:lnSpc>
                <a:spcPct val="90000"/>
              </a:lnSpc>
              <a:spcBef>
                <a:spcPts val="0"/>
              </a:spcBef>
              <a:spcAft>
                <a:spcPts val="0"/>
              </a:spcAft>
              <a:buSzPts val="2200"/>
              <a:buChar char="•"/>
            </a:pPr>
            <a:r>
              <a:rPr lang="en-US" sz="2200"/>
              <a:t>Hack-a-thon ($30k)</a:t>
            </a:r>
            <a:endParaRPr sz="2200"/>
          </a:p>
          <a:p>
            <a:pPr indent="-368300" lvl="0" marL="457200" rtl="0" algn="l">
              <a:spcBef>
                <a:spcPts val="0"/>
              </a:spcBef>
              <a:spcAft>
                <a:spcPts val="0"/>
              </a:spcAft>
              <a:buSzPts val="2200"/>
              <a:buChar char="•"/>
            </a:pPr>
            <a:r>
              <a:rPr lang="en-US" sz="2200"/>
              <a:t>3 Fellows/ grad students</a:t>
            </a:r>
            <a:endParaRPr sz="2200"/>
          </a:p>
          <a:p>
            <a:pPr indent="-349250" lvl="1" marL="914400" rtl="0" algn="l">
              <a:spcBef>
                <a:spcPts val="0"/>
              </a:spcBef>
              <a:spcAft>
                <a:spcPts val="0"/>
              </a:spcAft>
              <a:buSzPts val="1900"/>
              <a:buChar char="•"/>
            </a:pPr>
            <a:r>
              <a:rPr b="1" lang="en-US" sz="1900">
                <a:solidFill>
                  <a:srgbClr val="0C343D"/>
                </a:solidFill>
              </a:rPr>
              <a:t>Stipend:</a:t>
            </a:r>
            <a:r>
              <a:rPr lang="en-US" sz="1900"/>
              <a:t> $125k + fringe</a:t>
            </a:r>
            <a:endParaRPr sz="1900"/>
          </a:p>
          <a:p>
            <a:pPr indent="-349250" lvl="1" marL="914400" rtl="0" algn="l">
              <a:spcBef>
                <a:spcPts val="0"/>
              </a:spcBef>
              <a:spcAft>
                <a:spcPts val="0"/>
              </a:spcAft>
              <a:buSzPts val="1900"/>
              <a:buChar char="•"/>
            </a:pPr>
            <a:r>
              <a:rPr b="1" lang="en-US" sz="1900">
                <a:solidFill>
                  <a:srgbClr val="0C343D"/>
                </a:solidFill>
              </a:rPr>
              <a:t>Tuition:</a:t>
            </a:r>
            <a:r>
              <a:rPr lang="en-US" sz="1900"/>
              <a:t> $76k</a:t>
            </a:r>
            <a:endParaRPr sz="1900"/>
          </a:p>
          <a:p>
            <a:pPr indent="-368300" lvl="0" marL="457200" rtl="0" algn="l">
              <a:spcBef>
                <a:spcPts val="0"/>
              </a:spcBef>
              <a:spcAft>
                <a:spcPts val="0"/>
              </a:spcAft>
              <a:buSzPts val="2200"/>
              <a:buChar char="•"/>
            </a:pPr>
            <a:r>
              <a:rPr lang="en-US" sz="2200"/>
              <a:t>2 postdocs ($120k + fringe)</a:t>
            </a:r>
            <a:endParaRPr sz="2200"/>
          </a:p>
          <a:p>
            <a:pPr indent="-368300" lvl="0" marL="457200" rtl="0" algn="l">
              <a:spcBef>
                <a:spcPts val="0"/>
              </a:spcBef>
              <a:spcAft>
                <a:spcPts val="0"/>
              </a:spcAft>
              <a:buSzPts val="2200"/>
              <a:buChar char="•"/>
            </a:pPr>
            <a:r>
              <a:rPr lang="en-US" sz="2200"/>
              <a:t>1 cloud engineer ($100k + fringe)</a:t>
            </a:r>
            <a:endParaRPr sz="2200"/>
          </a:p>
          <a:p>
            <a:pPr indent="-368300" lvl="0" marL="457200" rtl="0" algn="l">
              <a:spcBef>
                <a:spcPts val="0"/>
              </a:spcBef>
              <a:spcAft>
                <a:spcPts val="0"/>
              </a:spcAft>
              <a:buSzPts val="2200"/>
              <a:buChar char="•"/>
            </a:pPr>
            <a:r>
              <a:rPr lang="en-US" sz="2200"/>
              <a:t>Knowledge Transfer program manager ($77k + fringe)</a:t>
            </a:r>
            <a:endParaRPr sz="2200"/>
          </a:p>
          <a:p>
            <a:pPr indent="0" lvl="0" marL="914400" rtl="0" algn="l">
              <a:lnSpc>
                <a:spcPct val="90000"/>
              </a:lnSpc>
              <a:spcBef>
                <a:spcPts val="0"/>
              </a:spcBef>
              <a:spcAft>
                <a:spcPts val="0"/>
              </a:spcAft>
              <a:buNone/>
            </a:pPr>
            <a:r>
              <a:t/>
            </a:r>
            <a:endParaRPr sz="1000"/>
          </a:p>
          <a:p>
            <a:pPr indent="0" lvl="0" marL="0" rtl="0" algn="l">
              <a:lnSpc>
                <a:spcPct val="90000"/>
              </a:lnSpc>
              <a:spcBef>
                <a:spcPts val="0"/>
              </a:spcBef>
              <a:spcAft>
                <a:spcPts val="0"/>
              </a:spcAft>
              <a:buNone/>
            </a:pPr>
            <a:r>
              <a:rPr b="1" lang="en-US" sz="2600">
                <a:solidFill>
                  <a:srgbClr val="0C343D"/>
                </a:solidFill>
              </a:rPr>
              <a:t>Reduce</a:t>
            </a:r>
            <a:endParaRPr b="1" sz="2600">
              <a:solidFill>
                <a:srgbClr val="0C343D"/>
              </a:solidFill>
            </a:endParaRPr>
          </a:p>
          <a:p>
            <a:pPr indent="-368300" lvl="0" marL="457200" rtl="0" algn="l">
              <a:lnSpc>
                <a:spcPct val="90000"/>
              </a:lnSpc>
              <a:spcBef>
                <a:spcPts val="0"/>
              </a:spcBef>
              <a:spcAft>
                <a:spcPts val="0"/>
              </a:spcAft>
              <a:buSzPts val="2200"/>
              <a:buChar char="•"/>
            </a:pPr>
            <a:r>
              <a:rPr lang="en-US" sz="2200"/>
              <a:t>Student + postdoc NCAR rotations: travel + lodging ($25k)</a:t>
            </a:r>
            <a:endParaRPr sz="2200"/>
          </a:p>
          <a:p>
            <a:pPr indent="-368300" lvl="0" marL="457200" rtl="0" algn="l">
              <a:lnSpc>
                <a:spcPct val="90000"/>
              </a:lnSpc>
              <a:spcBef>
                <a:spcPts val="0"/>
              </a:spcBef>
              <a:spcAft>
                <a:spcPts val="0"/>
              </a:spcAft>
              <a:buSzPts val="2200"/>
              <a:buChar char="•"/>
            </a:pPr>
            <a:r>
              <a:rPr lang="en-US" sz="2200"/>
              <a:t>Publication costs ($40k)</a:t>
            </a:r>
            <a:endParaRPr sz="2200"/>
          </a:p>
          <a:p>
            <a:pPr indent="0" lvl="0" marL="1371600" rtl="0" algn="l">
              <a:lnSpc>
                <a:spcPct val="90000"/>
              </a:lnSpc>
              <a:spcBef>
                <a:spcPts val="0"/>
              </a:spcBef>
              <a:spcAft>
                <a:spcPts val="0"/>
              </a:spcAft>
              <a:buNone/>
            </a:pPr>
            <a:r>
              <a:t/>
            </a:r>
            <a:endParaRPr sz="26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g9a4c3edd12_10_0"/>
          <p:cNvSpPr txBox="1"/>
          <p:nvPr>
            <p:ph type="title"/>
          </p:nvPr>
        </p:nvSpPr>
        <p:spPr>
          <a:xfrm>
            <a:off x="838200" y="365125"/>
            <a:ext cx="111564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US" sz="2500"/>
              <a:t>“How would a budget reduction of 30% in each of the first two years of Center's life impact your plans? Specifically, which activities would you keep and which would you postpone/reduce?”</a:t>
            </a:r>
            <a:endParaRPr sz="2500"/>
          </a:p>
        </p:txBody>
      </p:sp>
      <p:graphicFrame>
        <p:nvGraphicFramePr>
          <p:cNvPr id="107" name="Google Shape;107;g9a4c3edd12_10_0"/>
          <p:cNvGraphicFramePr/>
          <p:nvPr/>
        </p:nvGraphicFramePr>
        <p:xfrm>
          <a:off x="637113" y="2721375"/>
          <a:ext cx="3000000" cy="3000000"/>
        </p:xfrm>
        <a:graphic>
          <a:graphicData uri="http://schemas.openxmlformats.org/drawingml/2006/table">
            <a:tbl>
              <a:tblPr>
                <a:noFill/>
                <a:tableStyleId>{C97A8144-9AF8-4725-B056-45038902E117}</a:tableStyleId>
              </a:tblPr>
              <a:tblGrid>
                <a:gridCol w="1653075"/>
                <a:gridCol w="4395150"/>
                <a:gridCol w="2914600"/>
                <a:gridCol w="1937650"/>
              </a:tblGrid>
              <a:tr h="647450">
                <a:tc>
                  <a:txBody>
                    <a:bodyPr/>
                    <a:lstStyle/>
                    <a:p>
                      <a:pPr indent="0" lvl="0" marL="0" marR="0" rtl="0" algn="ctr">
                        <a:lnSpc>
                          <a:spcPct val="100000"/>
                        </a:lnSpc>
                        <a:spcBef>
                          <a:spcPts val="0"/>
                        </a:spcBef>
                        <a:spcAft>
                          <a:spcPts val="0"/>
                        </a:spcAft>
                        <a:buClr>
                          <a:srgbClr val="000000"/>
                        </a:buClr>
                        <a:buSzPts val="1600"/>
                        <a:buFont typeface="Arial"/>
                        <a:buNone/>
                      </a:pPr>
                      <a:r>
                        <a:rPr b="1" lang="en-US" sz="1600" u="none" cap="none" strike="noStrike">
                          <a:solidFill>
                            <a:srgbClr val="FFFFFF"/>
                          </a:solidFill>
                        </a:rPr>
                        <a:t>Action</a:t>
                      </a:r>
                      <a:endParaRPr b="1" sz="1600" u="none" cap="none" strike="noStrike">
                        <a:solidFill>
                          <a:srgbClr val="FFFFFF"/>
                        </a:solidFill>
                      </a:endParaRPr>
                    </a:p>
                  </a:txBody>
                  <a:tcPr marT="91425" marB="91425" marR="91425" marL="91425">
                    <a:solidFill>
                      <a:srgbClr val="0C343D"/>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1" lang="en-US" sz="1600" u="none" cap="none" strike="noStrike">
                          <a:solidFill>
                            <a:srgbClr val="FFFFFF"/>
                          </a:solidFill>
                        </a:rPr>
                        <a:t>Line Item</a:t>
                      </a:r>
                      <a:endParaRPr b="1" sz="1600" u="none" cap="none" strike="noStrike">
                        <a:solidFill>
                          <a:srgbClr val="FFFFFF"/>
                        </a:solidFill>
                      </a:endParaRPr>
                    </a:p>
                  </a:txBody>
                  <a:tcPr marT="91425" marB="91425" marR="91425" marL="91425">
                    <a:solidFill>
                      <a:srgbClr val="0C343D"/>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1" lang="en-US" sz="1600" u="none" cap="none" strike="noStrike">
                          <a:solidFill>
                            <a:srgbClr val="FFFFFF"/>
                          </a:solidFill>
                        </a:rPr>
                        <a:t>Cost Savings per Year</a:t>
                      </a:r>
                      <a:endParaRPr b="1" sz="1600" u="none" cap="none" strike="noStrike">
                        <a:solidFill>
                          <a:srgbClr val="FFFFFF"/>
                        </a:solidFill>
                      </a:endParaRPr>
                    </a:p>
                  </a:txBody>
                  <a:tcPr marT="91425" marB="91425" marR="91425" marL="91425">
                    <a:solidFill>
                      <a:srgbClr val="0C343D"/>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1" lang="en-US" sz="1600" u="none" cap="none" strike="noStrike">
                          <a:solidFill>
                            <a:srgbClr val="FFFFFF"/>
                          </a:solidFill>
                        </a:rPr>
                        <a:t>Add Fringe?</a:t>
                      </a:r>
                      <a:endParaRPr b="1" sz="1600" u="none" cap="none" strike="noStrike">
                        <a:solidFill>
                          <a:srgbClr val="FFFFFF"/>
                        </a:solidFill>
                      </a:endParaRPr>
                    </a:p>
                  </a:txBody>
                  <a:tcPr marT="91425" marB="91425" marR="91425" marL="91425">
                    <a:solidFill>
                      <a:srgbClr val="0C343D"/>
                    </a:solidFill>
                  </a:tcPr>
                </a:tc>
              </a:tr>
              <a:tr h="372450">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Eliminate</a:t>
                      </a:r>
                      <a:endParaRPr sz="1600" u="none" cap="none" strike="noStrike"/>
                    </a:p>
                  </a:txBody>
                  <a:tcPr marT="0" marB="0" marR="0" marL="0"/>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Capital Equipment</a:t>
                      </a:r>
                      <a:endParaRPr sz="1600" u="none" cap="none" strike="noStrike"/>
                    </a:p>
                  </a:txBody>
                  <a:tcPr marT="0" marB="0" marR="0" marL="0"/>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$100k</a:t>
                      </a:r>
                      <a:endParaRPr sz="1600" u="none" cap="none" strike="noStrike"/>
                    </a:p>
                  </a:txBody>
                  <a:tcPr marT="0" marB="0" marR="0" marL="0"/>
                </a:tc>
                <a:tc>
                  <a:txBody>
                    <a:bodyPr/>
                    <a:lstStyle/>
                    <a:p>
                      <a:pPr indent="0" lvl="0" marL="0" marR="0" rtl="0" algn="l">
                        <a:lnSpc>
                          <a:spcPct val="100000"/>
                        </a:lnSpc>
                        <a:spcBef>
                          <a:spcPts val="0"/>
                        </a:spcBef>
                        <a:spcAft>
                          <a:spcPts val="0"/>
                        </a:spcAft>
                        <a:buClr>
                          <a:srgbClr val="000000"/>
                        </a:buClr>
                        <a:buSzPts val="1600"/>
                        <a:buFont typeface="Arial"/>
                        <a:buNone/>
                      </a:pPr>
                      <a:r>
                        <a:t/>
                      </a:r>
                      <a:endParaRPr sz="1600" u="none" cap="none" strike="noStrike"/>
                    </a:p>
                  </a:txBody>
                  <a:tcPr marT="0" marB="0" marR="0" marL="0"/>
                </a:tc>
              </a:tr>
              <a:tr h="372450">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Delay</a:t>
                      </a:r>
                      <a:endParaRPr sz="1600" u="none" cap="none" strike="noStrike"/>
                    </a:p>
                  </a:txBody>
                  <a:tcPr marT="0" marB="0" marR="0" marL="0"/>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Hack-a-thon</a:t>
                      </a:r>
                      <a:endParaRPr sz="1600" u="none" cap="none" strike="noStrike"/>
                    </a:p>
                  </a:txBody>
                  <a:tcPr marT="0" marB="0" marR="0" marL="0"/>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$40k</a:t>
                      </a:r>
                      <a:endParaRPr sz="1600" u="none" cap="none" strike="noStrike"/>
                    </a:p>
                  </a:txBody>
                  <a:tcPr marT="0" marB="0" marR="0" marL="0"/>
                </a:tc>
                <a:tc>
                  <a:txBody>
                    <a:bodyPr/>
                    <a:lstStyle/>
                    <a:p>
                      <a:pPr indent="0" lvl="0" marL="0" marR="0" rtl="0" algn="l">
                        <a:lnSpc>
                          <a:spcPct val="100000"/>
                        </a:lnSpc>
                        <a:spcBef>
                          <a:spcPts val="0"/>
                        </a:spcBef>
                        <a:spcAft>
                          <a:spcPts val="0"/>
                        </a:spcAft>
                        <a:buClr>
                          <a:srgbClr val="000000"/>
                        </a:buClr>
                        <a:buSzPts val="1600"/>
                        <a:buFont typeface="Arial"/>
                        <a:buNone/>
                      </a:pPr>
                      <a:r>
                        <a:t/>
                      </a:r>
                      <a:endParaRPr sz="1600" u="none" cap="none" strike="noStrike"/>
                    </a:p>
                  </a:txBody>
                  <a:tcPr marT="0" marB="0" marR="0" marL="0"/>
                </a:tc>
              </a:tr>
              <a:tr h="372450">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Delay</a:t>
                      </a:r>
                      <a:endParaRPr sz="1600" u="none" cap="none" strike="noStrike"/>
                    </a:p>
                  </a:txBody>
                  <a:tcPr marT="0" marB="0" marR="0" marL="0"/>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AI4Earth Summit</a:t>
                      </a:r>
                      <a:endParaRPr sz="1600" u="none" cap="none" strike="noStrike"/>
                    </a:p>
                  </a:txBody>
                  <a:tcPr marT="0" marB="0" marR="0" marL="0"/>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$30k</a:t>
                      </a:r>
                      <a:endParaRPr sz="1600" u="none" cap="none" strike="noStrike"/>
                    </a:p>
                  </a:txBody>
                  <a:tcPr marT="0" marB="0" marR="0" marL="0"/>
                </a:tc>
                <a:tc>
                  <a:txBody>
                    <a:bodyPr/>
                    <a:lstStyle/>
                    <a:p>
                      <a:pPr indent="0" lvl="0" marL="0" marR="0" rtl="0" algn="l">
                        <a:lnSpc>
                          <a:spcPct val="100000"/>
                        </a:lnSpc>
                        <a:spcBef>
                          <a:spcPts val="0"/>
                        </a:spcBef>
                        <a:spcAft>
                          <a:spcPts val="0"/>
                        </a:spcAft>
                        <a:buClr>
                          <a:srgbClr val="000000"/>
                        </a:buClr>
                        <a:buSzPts val="1600"/>
                        <a:buFont typeface="Arial"/>
                        <a:buNone/>
                      </a:pPr>
                      <a:r>
                        <a:t/>
                      </a:r>
                      <a:endParaRPr sz="1600" u="none" cap="none" strike="noStrike"/>
                    </a:p>
                  </a:txBody>
                  <a:tcPr marT="0" marB="0" marR="0" marL="0"/>
                </a:tc>
              </a:tr>
              <a:tr h="372450">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Delay</a:t>
                      </a:r>
                      <a:endParaRPr sz="1600" u="none" cap="none" strike="noStrike"/>
                    </a:p>
                  </a:txBody>
                  <a:tcPr marT="0" marB="0" marR="0" marL="0"/>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Journalist Workshop</a:t>
                      </a:r>
                      <a:endParaRPr sz="1600" u="none" cap="none" strike="noStrike"/>
                    </a:p>
                  </a:txBody>
                  <a:tcPr marT="0" marB="0" marR="0" marL="0"/>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$30k</a:t>
                      </a:r>
                      <a:endParaRPr sz="1600" u="none" cap="none" strike="noStrike"/>
                    </a:p>
                  </a:txBody>
                  <a:tcPr marT="0" marB="0" marR="0" marL="0"/>
                </a:tc>
                <a:tc>
                  <a:txBody>
                    <a:bodyPr/>
                    <a:lstStyle/>
                    <a:p>
                      <a:pPr indent="0" lvl="0" marL="0" marR="0" rtl="0" algn="l">
                        <a:lnSpc>
                          <a:spcPct val="100000"/>
                        </a:lnSpc>
                        <a:spcBef>
                          <a:spcPts val="0"/>
                        </a:spcBef>
                        <a:spcAft>
                          <a:spcPts val="0"/>
                        </a:spcAft>
                        <a:buClr>
                          <a:srgbClr val="000000"/>
                        </a:buClr>
                        <a:buSzPts val="1600"/>
                        <a:buFont typeface="Arial"/>
                        <a:buNone/>
                      </a:pPr>
                      <a:r>
                        <a:t/>
                      </a:r>
                      <a:endParaRPr sz="1600" u="none" cap="none" strike="noStrike"/>
                    </a:p>
                  </a:txBody>
                  <a:tcPr marT="0" marB="0" marR="0" marL="0"/>
                </a:tc>
              </a:tr>
              <a:tr h="372450">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Delay</a:t>
                      </a:r>
                      <a:endParaRPr sz="1600" u="none" cap="none" strike="noStrike"/>
                    </a:p>
                  </a:txBody>
                  <a:tcPr marT="0" marB="0" marR="0" marL="0"/>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“Lab-to-School” Summer Institute</a:t>
                      </a:r>
                      <a:endParaRPr sz="1600" u="none" cap="none" strike="noStrike"/>
                    </a:p>
                  </a:txBody>
                  <a:tcPr marT="0" marB="0" marR="0" marL="0"/>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$100k</a:t>
                      </a:r>
                      <a:endParaRPr sz="1600" u="none" cap="none" strike="noStrike"/>
                    </a:p>
                  </a:txBody>
                  <a:tcPr marT="0" marB="0" marR="0" marL="0"/>
                </a:tc>
                <a:tc>
                  <a:txBody>
                    <a:bodyPr/>
                    <a:lstStyle/>
                    <a:p>
                      <a:pPr indent="0" lvl="0" marL="0" marR="0" rtl="0" algn="l">
                        <a:lnSpc>
                          <a:spcPct val="100000"/>
                        </a:lnSpc>
                        <a:spcBef>
                          <a:spcPts val="0"/>
                        </a:spcBef>
                        <a:spcAft>
                          <a:spcPts val="0"/>
                        </a:spcAft>
                        <a:buClr>
                          <a:srgbClr val="000000"/>
                        </a:buClr>
                        <a:buSzPts val="1600"/>
                        <a:buFont typeface="Arial"/>
                        <a:buNone/>
                      </a:pPr>
                      <a:r>
                        <a:t/>
                      </a:r>
                      <a:endParaRPr sz="1600" u="none" cap="none" strike="noStrike"/>
                    </a:p>
                  </a:txBody>
                  <a:tcPr marT="0" marB="0" marR="0" marL="0"/>
                </a:tc>
              </a:tr>
              <a:tr h="372450">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Delay </a:t>
                      </a:r>
                      <a:endParaRPr sz="1600" u="none" cap="none" strike="noStrike"/>
                    </a:p>
                  </a:txBody>
                  <a:tcPr marT="0" marB="0" marR="0" marL="0"/>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1 Knowledge Transfer Program Manager</a:t>
                      </a:r>
                      <a:endParaRPr sz="1600" u="none" cap="none" strike="noStrike"/>
                    </a:p>
                  </a:txBody>
                  <a:tcPr marT="0" marB="0" marR="0" marL="0"/>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$77k</a:t>
                      </a:r>
                      <a:endParaRPr sz="1600" u="none" cap="none" strike="noStrike"/>
                    </a:p>
                  </a:txBody>
                  <a:tcPr marT="0" marB="0" marR="0" marL="0"/>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Yes</a:t>
                      </a:r>
                      <a:endParaRPr sz="1600" u="none" cap="none" strike="noStrike"/>
                    </a:p>
                  </a:txBody>
                  <a:tcPr marT="0" marB="0" marR="0" marL="0"/>
                </a:tc>
              </a:tr>
            </a:tbl>
          </a:graphicData>
        </a:graphic>
      </p:graphicFrame>
      <p:sp>
        <p:nvSpPr>
          <p:cNvPr id="108" name="Google Shape;108;g9a4c3edd12_10_0"/>
          <p:cNvSpPr txBox="1"/>
          <p:nvPr/>
        </p:nvSpPr>
        <p:spPr>
          <a:xfrm>
            <a:off x="1279716" y="2062375"/>
            <a:ext cx="9615300" cy="536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700"/>
              <a:buFont typeface="Arial"/>
              <a:buNone/>
            </a:pPr>
            <a:r>
              <a:rPr b="1" i="0" lang="en-US" sz="2700" u="none" cap="none" strike="noStrike">
                <a:solidFill>
                  <a:srgbClr val="1B285E"/>
                </a:solidFill>
                <a:latin typeface="Arial"/>
                <a:ea typeface="Arial"/>
                <a:cs typeface="Arial"/>
                <a:sym typeface="Arial"/>
              </a:rPr>
              <a:t>Budget Items to </a:t>
            </a:r>
            <a:r>
              <a:rPr b="1" i="0" lang="en-US" sz="2700" u="sng" cap="none" strike="noStrike">
                <a:solidFill>
                  <a:srgbClr val="1B285E"/>
                </a:solidFill>
                <a:latin typeface="Arial"/>
                <a:ea typeface="Arial"/>
                <a:cs typeface="Arial"/>
                <a:sym typeface="Arial"/>
              </a:rPr>
              <a:t>Delay</a:t>
            </a:r>
            <a:r>
              <a:rPr b="1" i="0" lang="en-US" sz="2700" cap="none" strike="noStrike">
                <a:solidFill>
                  <a:srgbClr val="1B285E"/>
                </a:solidFill>
                <a:latin typeface="Arial"/>
                <a:ea typeface="Arial"/>
                <a:cs typeface="Arial"/>
                <a:sym typeface="Arial"/>
              </a:rPr>
              <a:t> </a:t>
            </a:r>
            <a:r>
              <a:rPr b="1" i="0" lang="en-US" sz="2700" u="none" cap="none" strike="noStrike">
                <a:solidFill>
                  <a:srgbClr val="1B285E"/>
                </a:solidFill>
                <a:latin typeface="Arial"/>
                <a:ea typeface="Arial"/>
                <a:cs typeface="Arial"/>
                <a:sym typeface="Arial"/>
              </a:rPr>
              <a:t>to Year 3 or </a:t>
            </a:r>
            <a:r>
              <a:rPr b="1" i="0" lang="en-US" sz="2700" u="sng" cap="none" strike="noStrike">
                <a:solidFill>
                  <a:srgbClr val="1B285E"/>
                </a:solidFill>
                <a:latin typeface="Arial"/>
                <a:ea typeface="Arial"/>
                <a:cs typeface="Arial"/>
                <a:sym typeface="Arial"/>
              </a:rPr>
              <a:t>Eliminate </a:t>
            </a:r>
            <a:endParaRPr b="1" i="0" sz="2700" u="sng" cap="none" strike="noStrike">
              <a:solidFill>
                <a:srgbClr val="1B285E"/>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g9a4c3edd12_10_6"/>
          <p:cNvSpPr txBox="1"/>
          <p:nvPr>
            <p:ph type="title"/>
          </p:nvPr>
        </p:nvSpPr>
        <p:spPr>
          <a:xfrm>
            <a:off x="838200" y="365125"/>
            <a:ext cx="111204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US" sz="2500"/>
              <a:t>“How would a budget reduction of 30% in each of the first two years of Center's life impact your plans? Specifically, which activities would you keep and which would you postpone/reduce?”</a:t>
            </a:r>
            <a:endParaRPr sz="2500"/>
          </a:p>
        </p:txBody>
      </p:sp>
      <p:graphicFrame>
        <p:nvGraphicFramePr>
          <p:cNvPr id="114" name="Google Shape;114;g9a4c3edd12_10_6"/>
          <p:cNvGraphicFramePr/>
          <p:nvPr/>
        </p:nvGraphicFramePr>
        <p:xfrm>
          <a:off x="702050" y="2775225"/>
          <a:ext cx="3000000" cy="3000000"/>
        </p:xfrm>
        <a:graphic>
          <a:graphicData uri="http://schemas.openxmlformats.org/drawingml/2006/table">
            <a:tbl>
              <a:tblPr>
                <a:noFill/>
                <a:tableStyleId>{C97A8144-9AF8-4725-B056-45038902E117}</a:tableStyleId>
              </a:tblPr>
              <a:tblGrid>
                <a:gridCol w="1068700"/>
                <a:gridCol w="3634325"/>
                <a:gridCol w="3183650"/>
                <a:gridCol w="2628900"/>
              </a:tblGrid>
              <a:tr h="552300">
                <a:tc>
                  <a:txBody>
                    <a:bodyPr/>
                    <a:lstStyle/>
                    <a:p>
                      <a:pPr indent="0" lvl="0" marL="0" marR="0" rtl="0" algn="ctr">
                        <a:lnSpc>
                          <a:spcPct val="100000"/>
                        </a:lnSpc>
                        <a:spcBef>
                          <a:spcPts val="0"/>
                        </a:spcBef>
                        <a:spcAft>
                          <a:spcPts val="0"/>
                        </a:spcAft>
                        <a:buClr>
                          <a:srgbClr val="000000"/>
                        </a:buClr>
                        <a:buSzPts val="1600"/>
                        <a:buFont typeface="Arial"/>
                        <a:buNone/>
                      </a:pPr>
                      <a:r>
                        <a:rPr b="1" lang="en-US" sz="1600" u="none" cap="none" strike="noStrike">
                          <a:solidFill>
                            <a:srgbClr val="FFFFFF"/>
                          </a:solidFill>
                        </a:rPr>
                        <a:t>Action</a:t>
                      </a:r>
                      <a:endParaRPr b="1" sz="1600" u="none" cap="none" strike="noStrike">
                        <a:solidFill>
                          <a:srgbClr val="FFFFFF"/>
                        </a:solidFill>
                      </a:endParaRPr>
                    </a:p>
                  </a:txBody>
                  <a:tcPr marT="91425" marB="91425" marR="91425" marL="91425">
                    <a:solidFill>
                      <a:srgbClr val="0C343D"/>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1" lang="en-US" sz="1600" u="none" cap="none" strike="noStrike">
                          <a:solidFill>
                            <a:srgbClr val="FFFFFF"/>
                          </a:solidFill>
                        </a:rPr>
                        <a:t>Line Item</a:t>
                      </a:r>
                      <a:endParaRPr b="1" sz="1600" u="none" cap="none" strike="noStrike">
                        <a:solidFill>
                          <a:srgbClr val="FFFFFF"/>
                        </a:solidFill>
                      </a:endParaRPr>
                    </a:p>
                  </a:txBody>
                  <a:tcPr marT="91425" marB="91425" marR="91425" marL="91425">
                    <a:solidFill>
                      <a:srgbClr val="0C343D"/>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1" lang="en-US" sz="1600" u="none" cap="none" strike="noStrike">
                          <a:solidFill>
                            <a:srgbClr val="FFFFFF"/>
                          </a:solidFill>
                        </a:rPr>
                        <a:t>Cost Savings per Year</a:t>
                      </a:r>
                      <a:endParaRPr b="1" sz="1600" u="none" cap="none" strike="noStrike">
                        <a:solidFill>
                          <a:srgbClr val="FFFFFF"/>
                        </a:solidFill>
                      </a:endParaRPr>
                    </a:p>
                  </a:txBody>
                  <a:tcPr marT="91425" marB="91425" marR="91425" marL="91425">
                    <a:solidFill>
                      <a:srgbClr val="0C343D"/>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1" lang="en-US" sz="1600" u="none" cap="none" strike="noStrike">
                          <a:solidFill>
                            <a:srgbClr val="FFFFFF"/>
                          </a:solidFill>
                        </a:rPr>
                        <a:t>Add Fringe?</a:t>
                      </a:r>
                      <a:endParaRPr b="1" sz="1600" u="none" cap="none" strike="noStrike">
                        <a:solidFill>
                          <a:srgbClr val="FFFFFF"/>
                        </a:solidFill>
                      </a:endParaRPr>
                    </a:p>
                  </a:txBody>
                  <a:tcPr marT="91425" marB="91425" marR="91425" marL="91425">
                    <a:solidFill>
                      <a:srgbClr val="0C343D"/>
                    </a:solidFill>
                  </a:tcPr>
                </a:tc>
              </a:tr>
              <a:tr h="317700">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Reduce</a:t>
                      </a:r>
                      <a:endParaRPr sz="1600" u="none" cap="none" strike="noStrike"/>
                    </a:p>
                  </a:txBody>
                  <a:tcPr marT="0" marB="0" marR="0" marL="0"/>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DEI Consultant</a:t>
                      </a:r>
                      <a:endParaRPr sz="1600" u="none" cap="none" strike="noStrike"/>
                    </a:p>
                  </a:txBody>
                  <a:tcPr marT="0" marB="0" marR="0" marL="0"/>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$50k</a:t>
                      </a:r>
                      <a:endParaRPr sz="1600" u="none" cap="none" strike="noStrike"/>
                    </a:p>
                  </a:txBody>
                  <a:tcPr marT="0" marB="0" marR="0" marL="0"/>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Yes</a:t>
                      </a:r>
                      <a:endParaRPr sz="1600" u="none" cap="none" strike="noStrike"/>
                    </a:p>
                  </a:txBody>
                  <a:tcPr marT="0" marB="0" marR="0" marL="0"/>
                </a:tc>
              </a:tr>
              <a:tr h="317700">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Reduce </a:t>
                      </a:r>
                      <a:endParaRPr sz="1600" u="none" cap="none" strike="noStrike"/>
                    </a:p>
                  </a:txBody>
                  <a:tcPr marT="0" marB="0" marR="0" marL="0"/>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3 fewer Fellows - Stipend</a:t>
                      </a:r>
                      <a:endParaRPr sz="1600" u="none" cap="none" strike="noStrike"/>
                    </a:p>
                  </a:txBody>
                  <a:tcPr marT="0" marB="0" marR="0" marL="0"/>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$125k</a:t>
                      </a:r>
                      <a:endParaRPr sz="1600" u="none" cap="none" strike="noStrike"/>
                    </a:p>
                  </a:txBody>
                  <a:tcPr marT="0" marB="0" marR="0" marL="0"/>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Yes</a:t>
                      </a:r>
                      <a:endParaRPr sz="1600" u="none" cap="none" strike="noStrike"/>
                    </a:p>
                  </a:txBody>
                  <a:tcPr marT="0" marB="0" marR="0" marL="0"/>
                </a:tc>
              </a:tr>
              <a:tr h="317700">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Reduce</a:t>
                      </a:r>
                      <a:endParaRPr sz="1600" u="none" cap="none" strike="noStrike"/>
                    </a:p>
                  </a:txBody>
                  <a:tcPr marT="0" marB="0" marR="0" marL="0"/>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3 fewer Fellows - Tuition</a:t>
                      </a:r>
                      <a:endParaRPr sz="1600" u="none" cap="none" strike="noStrike"/>
                    </a:p>
                  </a:txBody>
                  <a:tcPr marT="0" marB="0" marR="0" marL="0"/>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$76k</a:t>
                      </a:r>
                      <a:endParaRPr sz="1600" u="none" cap="none" strike="noStrike"/>
                    </a:p>
                  </a:txBody>
                  <a:tcPr marT="0" marB="0" marR="0" marL="0"/>
                </a:tc>
                <a:tc>
                  <a:txBody>
                    <a:bodyPr/>
                    <a:lstStyle/>
                    <a:p>
                      <a:pPr indent="0" lvl="0" marL="0" marR="0" rtl="0" algn="l">
                        <a:lnSpc>
                          <a:spcPct val="100000"/>
                        </a:lnSpc>
                        <a:spcBef>
                          <a:spcPts val="0"/>
                        </a:spcBef>
                        <a:spcAft>
                          <a:spcPts val="0"/>
                        </a:spcAft>
                        <a:buClr>
                          <a:srgbClr val="000000"/>
                        </a:buClr>
                        <a:buSzPts val="1600"/>
                        <a:buFont typeface="Arial"/>
                        <a:buNone/>
                      </a:pPr>
                      <a:r>
                        <a:t/>
                      </a:r>
                      <a:endParaRPr sz="1600" u="none" cap="none" strike="noStrike"/>
                    </a:p>
                  </a:txBody>
                  <a:tcPr marT="0" marB="0" marR="0" marL="0"/>
                </a:tc>
              </a:tr>
              <a:tr h="317700">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Reduce</a:t>
                      </a:r>
                      <a:endParaRPr sz="1600" u="none" cap="none" strike="noStrike"/>
                    </a:p>
                  </a:txBody>
                  <a:tcPr marT="0" marB="0" marR="0" marL="0"/>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2 fewer Postdocs</a:t>
                      </a:r>
                      <a:endParaRPr sz="1600" u="none" cap="none" strike="noStrike"/>
                    </a:p>
                  </a:txBody>
                  <a:tcPr marT="0" marB="0" marR="0" marL="0"/>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$120k</a:t>
                      </a:r>
                      <a:endParaRPr sz="1600" u="none" cap="none" strike="noStrike"/>
                    </a:p>
                  </a:txBody>
                  <a:tcPr marT="0" marB="0" marR="0" marL="0"/>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Yes</a:t>
                      </a:r>
                      <a:endParaRPr sz="1600" u="none" cap="none" strike="noStrike"/>
                    </a:p>
                  </a:txBody>
                  <a:tcPr marT="0" marB="0" marR="0" marL="0"/>
                </a:tc>
              </a:tr>
              <a:tr h="317700">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Reduce</a:t>
                      </a:r>
                      <a:endParaRPr sz="1600" u="none" cap="none" strike="noStrike"/>
                    </a:p>
                  </a:txBody>
                  <a:tcPr marT="0" marB="0" marR="0" marL="0"/>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1 fewer Bridge Postbac</a:t>
                      </a:r>
                      <a:endParaRPr sz="1600" u="none" cap="none" strike="noStrike"/>
                    </a:p>
                  </a:txBody>
                  <a:tcPr marT="0" marB="0" marR="0" marL="0"/>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$46k</a:t>
                      </a:r>
                      <a:endParaRPr sz="1600" u="none" cap="none" strike="noStrike"/>
                    </a:p>
                  </a:txBody>
                  <a:tcPr marT="0" marB="0" marR="0" marL="0"/>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Yes</a:t>
                      </a:r>
                      <a:endParaRPr/>
                    </a:p>
                  </a:txBody>
                  <a:tcPr marT="0" marB="0" marR="0" marL="0"/>
                </a:tc>
              </a:tr>
              <a:tr h="317700">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Reduce</a:t>
                      </a:r>
                      <a:endParaRPr sz="1600" u="none" cap="none" strike="noStrike"/>
                    </a:p>
                  </a:txBody>
                  <a:tcPr marT="0" marB="0" marR="0" marL="0"/>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1 fewer Cloud Engineer</a:t>
                      </a:r>
                      <a:endParaRPr sz="1600" u="none" cap="none" strike="noStrike"/>
                    </a:p>
                  </a:txBody>
                  <a:tcPr marT="0" marB="0" marR="0" marL="0"/>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$100k</a:t>
                      </a:r>
                      <a:endParaRPr sz="1600" u="none" cap="none" strike="noStrike"/>
                    </a:p>
                  </a:txBody>
                  <a:tcPr marT="0" marB="0" marR="0" marL="0"/>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Yes</a:t>
                      </a:r>
                      <a:endParaRPr sz="1600" u="none" cap="none" strike="noStrike"/>
                    </a:p>
                  </a:txBody>
                  <a:tcPr marT="0" marB="0" marR="0" marL="0"/>
                </a:tc>
              </a:tr>
              <a:tr h="317700">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Reduce</a:t>
                      </a:r>
                      <a:endParaRPr sz="1600" u="none" cap="none" strike="noStrike"/>
                    </a:p>
                  </a:txBody>
                  <a:tcPr marT="0" marB="0" marR="0" marL="0"/>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Trainee NCAR Rotations</a:t>
                      </a:r>
                      <a:endParaRPr sz="1600" u="none" cap="none" strike="noStrike"/>
                    </a:p>
                  </a:txBody>
                  <a:tcPr marT="0" marB="0" marR="0" marL="0"/>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$25k</a:t>
                      </a:r>
                      <a:endParaRPr sz="1600" u="none" cap="none" strike="noStrike"/>
                    </a:p>
                  </a:txBody>
                  <a:tcPr marT="0" marB="0" marR="0" marL="0"/>
                </a:tc>
                <a:tc>
                  <a:txBody>
                    <a:bodyPr/>
                    <a:lstStyle/>
                    <a:p>
                      <a:pPr indent="0" lvl="0" marL="0" marR="0" rtl="0" algn="l">
                        <a:lnSpc>
                          <a:spcPct val="100000"/>
                        </a:lnSpc>
                        <a:spcBef>
                          <a:spcPts val="0"/>
                        </a:spcBef>
                        <a:spcAft>
                          <a:spcPts val="0"/>
                        </a:spcAft>
                        <a:buClr>
                          <a:srgbClr val="000000"/>
                        </a:buClr>
                        <a:buSzPts val="1600"/>
                        <a:buFont typeface="Arial"/>
                        <a:buNone/>
                      </a:pPr>
                      <a:r>
                        <a:t/>
                      </a:r>
                      <a:endParaRPr sz="1600" u="none" cap="none" strike="noStrike"/>
                    </a:p>
                  </a:txBody>
                  <a:tcPr marT="0" marB="0" marR="0" marL="0"/>
                </a:tc>
              </a:tr>
              <a:tr h="317700">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Reduce</a:t>
                      </a:r>
                      <a:endParaRPr sz="1600" u="none" cap="none" strike="noStrike"/>
                    </a:p>
                  </a:txBody>
                  <a:tcPr marT="0" marB="0" marR="0" marL="0"/>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Publication Costs</a:t>
                      </a:r>
                      <a:endParaRPr sz="1600" u="none" cap="none" strike="noStrike"/>
                    </a:p>
                  </a:txBody>
                  <a:tcPr marT="0" marB="0" marR="0" marL="0"/>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$40k</a:t>
                      </a:r>
                      <a:endParaRPr sz="1600" u="none" cap="none" strike="noStrike"/>
                    </a:p>
                  </a:txBody>
                  <a:tcPr marT="0" marB="0" marR="0" marL="0"/>
                </a:tc>
                <a:tc>
                  <a:txBody>
                    <a:bodyPr/>
                    <a:lstStyle/>
                    <a:p>
                      <a:pPr indent="0" lvl="0" marL="0" marR="0" rtl="0" algn="l">
                        <a:lnSpc>
                          <a:spcPct val="100000"/>
                        </a:lnSpc>
                        <a:spcBef>
                          <a:spcPts val="0"/>
                        </a:spcBef>
                        <a:spcAft>
                          <a:spcPts val="0"/>
                        </a:spcAft>
                        <a:buClr>
                          <a:srgbClr val="000000"/>
                        </a:buClr>
                        <a:buSzPts val="1600"/>
                        <a:buFont typeface="Arial"/>
                        <a:buNone/>
                      </a:pPr>
                      <a:r>
                        <a:t/>
                      </a:r>
                      <a:endParaRPr sz="1600" u="none" cap="none" strike="noStrike"/>
                    </a:p>
                  </a:txBody>
                  <a:tcPr marT="0" marB="0" marR="0" marL="0"/>
                </a:tc>
              </a:tr>
            </a:tbl>
          </a:graphicData>
        </a:graphic>
      </p:graphicFrame>
      <p:sp>
        <p:nvSpPr>
          <p:cNvPr id="115" name="Google Shape;115;g9a4c3edd12_10_6"/>
          <p:cNvSpPr txBox="1"/>
          <p:nvPr/>
        </p:nvSpPr>
        <p:spPr>
          <a:xfrm>
            <a:off x="1770748" y="2100293"/>
            <a:ext cx="7914900" cy="536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700"/>
              <a:buFont typeface="Arial"/>
              <a:buNone/>
            </a:pPr>
            <a:r>
              <a:rPr b="1" i="0" lang="en-US" sz="2700" u="none" cap="none" strike="noStrike">
                <a:solidFill>
                  <a:srgbClr val="1B285E"/>
                </a:solidFill>
                <a:latin typeface="Arial"/>
                <a:ea typeface="Arial"/>
                <a:cs typeface="Arial"/>
                <a:sym typeface="Arial"/>
              </a:rPr>
              <a:t>Budget Items to </a:t>
            </a:r>
            <a:r>
              <a:rPr b="1" i="0" lang="en-US" sz="2700" u="sng" cap="none" strike="noStrike">
                <a:solidFill>
                  <a:srgbClr val="1B285E"/>
                </a:solidFill>
                <a:latin typeface="Arial"/>
                <a:ea typeface="Arial"/>
                <a:cs typeface="Arial"/>
                <a:sym typeface="Arial"/>
              </a:rPr>
              <a:t>Reduce</a:t>
            </a:r>
            <a:r>
              <a:rPr b="1" i="0" lang="en-US" sz="2700" cap="none" strike="noStrike">
                <a:solidFill>
                  <a:srgbClr val="1B285E"/>
                </a:solidFill>
                <a:latin typeface="Arial"/>
                <a:ea typeface="Arial"/>
                <a:cs typeface="Arial"/>
                <a:sym typeface="Arial"/>
              </a:rPr>
              <a:t> </a:t>
            </a:r>
            <a:r>
              <a:rPr b="1" i="0" lang="en-US" sz="2700" u="none" cap="none" strike="noStrike">
                <a:solidFill>
                  <a:srgbClr val="1B285E"/>
                </a:solidFill>
                <a:latin typeface="Arial"/>
                <a:ea typeface="Arial"/>
                <a:cs typeface="Arial"/>
                <a:sym typeface="Arial"/>
              </a:rPr>
              <a:t>in Year 1 and 2</a:t>
            </a:r>
            <a:endParaRPr b="1" i="0" sz="2700" u="none" cap="none" strike="noStrike">
              <a:solidFill>
                <a:srgbClr val="1B285E"/>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g9a4c3edd12_2_31"/>
          <p:cNvSpPr txBox="1"/>
          <p:nvPr>
            <p:ph type="title"/>
          </p:nvPr>
        </p:nvSpPr>
        <p:spPr>
          <a:xfrm>
            <a:off x="838200" y="124050"/>
            <a:ext cx="11160600" cy="15669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sz="2500"/>
              <a:t>“How would a budget reduction of 30% in each of the first two years of Center's life impact your plans? Specifically, which activities would you keep and which would you postpone/reduce?”</a:t>
            </a:r>
            <a:endParaRPr sz="2500"/>
          </a:p>
        </p:txBody>
      </p:sp>
      <p:graphicFrame>
        <p:nvGraphicFramePr>
          <p:cNvPr id="121" name="Google Shape;121;g9a4c3edd12_2_31"/>
          <p:cNvGraphicFramePr/>
          <p:nvPr/>
        </p:nvGraphicFramePr>
        <p:xfrm>
          <a:off x="391975" y="2407838"/>
          <a:ext cx="3000000" cy="3000000"/>
        </p:xfrm>
        <a:graphic>
          <a:graphicData uri="http://schemas.openxmlformats.org/drawingml/2006/table">
            <a:tbl>
              <a:tblPr>
                <a:noFill/>
                <a:tableStyleId>{6821AEF3-EF1B-462B-A519-BECC59505AD6}</a:tableStyleId>
              </a:tblPr>
              <a:tblGrid>
                <a:gridCol w="4809175"/>
                <a:gridCol w="2614700"/>
                <a:gridCol w="2480100"/>
                <a:gridCol w="1756950"/>
              </a:tblGrid>
              <a:tr h="381000">
                <a:tc>
                  <a:txBody>
                    <a:bodyPr/>
                    <a:lstStyle/>
                    <a:p>
                      <a:pPr indent="0" lvl="0" marL="0" rtl="0" algn="ctr">
                        <a:spcBef>
                          <a:spcPts val="0"/>
                        </a:spcBef>
                        <a:spcAft>
                          <a:spcPts val="0"/>
                        </a:spcAft>
                        <a:buNone/>
                      </a:pPr>
                      <a:r>
                        <a:rPr b="1" lang="en-US" sz="2200">
                          <a:solidFill>
                            <a:srgbClr val="FFFFFF"/>
                          </a:solidFill>
                        </a:rPr>
                        <a:t>LEAP Initiative</a:t>
                      </a:r>
                      <a:endParaRPr b="1" sz="2200">
                        <a:solidFill>
                          <a:srgbClr val="FFFFFF"/>
                        </a:solidFill>
                      </a:endParaRPr>
                    </a:p>
                  </a:txBody>
                  <a:tcPr marT="91425" marB="91425" marR="91425" marL="91425">
                    <a:solidFill>
                      <a:srgbClr val="0C343D"/>
                    </a:solidFill>
                  </a:tcPr>
                </a:tc>
                <a:tc>
                  <a:txBody>
                    <a:bodyPr/>
                    <a:lstStyle/>
                    <a:p>
                      <a:pPr indent="0" lvl="0" marL="0" rtl="0" algn="ctr">
                        <a:spcBef>
                          <a:spcPts val="0"/>
                        </a:spcBef>
                        <a:spcAft>
                          <a:spcPts val="0"/>
                        </a:spcAft>
                        <a:buNone/>
                      </a:pPr>
                      <a:r>
                        <a:rPr b="1" lang="en-US" sz="2200">
                          <a:solidFill>
                            <a:srgbClr val="FFFFFF"/>
                          </a:solidFill>
                        </a:rPr>
                        <a:t>Proposed Percentage</a:t>
                      </a:r>
                      <a:endParaRPr b="1" sz="2200">
                        <a:solidFill>
                          <a:srgbClr val="FFFFFF"/>
                        </a:solidFill>
                      </a:endParaRPr>
                    </a:p>
                  </a:txBody>
                  <a:tcPr marT="91425" marB="91425" marR="91425" marL="91425">
                    <a:solidFill>
                      <a:srgbClr val="0C343D"/>
                    </a:solidFill>
                  </a:tcPr>
                </a:tc>
                <a:tc>
                  <a:txBody>
                    <a:bodyPr/>
                    <a:lstStyle/>
                    <a:p>
                      <a:pPr indent="0" lvl="0" marL="0" rtl="0" algn="ctr">
                        <a:spcBef>
                          <a:spcPts val="0"/>
                        </a:spcBef>
                        <a:spcAft>
                          <a:spcPts val="0"/>
                        </a:spcAft>
                        <a:buNone/>
                      </a:pPr>
                      <a:r>
                        <a:rPr b="1" lang="en-US" sz="2200">
                          <a:solidFill>
                            <a:srgbClr val="FFFFFF"/>
                          </a:solidFill>
                        </a:rPr>
                        <a:t>Revised Percentage</a:t>
                      </a:r>
                      <a:endParaRPr b="1" sz="2200">
                        <a:solidFill>
                          <a:srgbClr val="FFFFFF"/>
                        </a:solidFill>
                      </a:endParaRPr>
                    </a:p>
                  </a:txBody>
                  <a:tcPr marT="91425" marB="91425" marR="91425" marL="91425">
                    <a:solidFill>
                      <a:srgbClr val="0C343D"/>
                    </a:solidFill>
                  </a:tcPr>
                </a:tc>
                <a:tc>
                  <a:txBody>
                    <a:bodyPr/>
                    <a:lstStyle/>
                    <a:p>
                      <a:pPr indent="0" lvl="0" marL="0" rtl="0" algn="ctr">
                        <a:spcBef>
                          <a:spcPts val="0"/>
                        </a:spcBef>
                        <a:spcAft>
                          <a:spcPts val="0"/>
                        </a:spcAft>
                        <a:buNone/>
                      </a:pPr>
                      <a:r>
                        <a:rPr b="1" lang="en-US" sz="2200">
                          <a:solidFill>
                            <a:srgbClr val="FFFFFF"/>
                          </a:solidFill>
                        </a:rPr>
                        <a:t>Difference</a:t>
                      </a:r>
                      <a:endParaRPr b="1" sz="2200">
                        <a:solidFill>
                          <a:srgbClr val="FFFFFF"/>
                        </a:solidFill>
                      </a:endParaRPr>
                    </a:p>
                  </a:txBody>
                  <a:tcPr marT="91425" marB="91425" marR="91425" marL="91425">
                    <a:solidFill>
                      <a:srgbClr val="0C343D"/>
                    </a:solidFill>
                  </a:tcPr>
                </a:tc>
              </a:tr>
              <a:tr h="352950">
                <a:tc>
                  <a:txBody>
                    <a:bodyPr/>
                    <a:lstStyle/>
                    <a:p>
                      <a:pPr indent="0" lvl="0" marL="0" rtl="0" algn="l">
                        <a:spcBef>
                          <a:spcPts val="0"/>
                        </a:spcBef>
                        <a:spcAft>
                          <a:spcPts val="0"/>
                        </a:spcAft>
                        <a:buNone/>
                      </a:pPr>
                      <a:r>
                        <a:rPr lang="en-US" sz="2200"/>
                        <a:t>Research</a:t>
                      </a:r>
                      <a:endParaRPr sz="2200"/>
                    </a:p>
                  </a:txBody>
                  <a:tcPr marT="91425" marB="91425" marR="91425" marL="91425"/>
                </a:tc>
                <a:tc>
                  <a:txBody>
                    <a:bodyPr/>
                    <a:lstStyle/>
                    <a:p>
                      <a:pPr indent="0" lvl="0" marL="0" rtl="0" algn="l">
                        <a:spcBef>
                          <a:spcPts val="0"/>
                        </a:spcBef>
                        <a:spcAft>
                          <a:spcPts val="0"/>
                        </a:spcAft>
                        <a:buNone/>
                      </a:pPr>
                      <a:r>
                        <a:rPr lang="en-US" sz="2200"/>
                        <a:t>51%</a:t>
                      </a:r>
                      <a:endParaRPr sz="2200"/>
                    </a:p>
                  </a:txBody>
                  <a:tcPr marT="91425" marB="91425" marR="91425" marL="91425"/>
                </a:tc>
                <a:tc>
                  <a:txBody>
                    <a:bodyPr/>
                    <a:lstStyle/>
                    <a:p>
                      <a:pPr indent="0" lvl="0" marL="0" rtl="0" algn="l">
                        <a:spcBef>
                          <a:spcPts val="0"/>
                        </a:spcBef>
                        <a:spcAft>
                          <a:spcPts val="0"/>
                        </a:spcAft>
                        <a:buNone/>
                      </a:pPr>
                      <a:r>
                        <a:rPr lang="en-US" sz="2200"/>
                        <a:t>60%</a:t>
                      </a:r>
                      <a:endParaRPr sz="2200"/>
                    </a:p>
                  </a:txBody>
                  <a:tcPr marT="91425" marB="91425" marR="91425" marL="91425"/>
                </a:tc>
                <a:tc>
                  <a:txBody>
                    <a:bodyPr/>
                    <a:lstStyle/>
                    <a:p>
                      <a:pPr indent="0" lvl="0" marL="0" rtl="0" algn="l">
                        <a:spcBef>
                          <a:spcPts val="0"/>
                        </a:spcBef>
                        <a:spcAft>
                          <a:spcPts val="0"/>
                        </a:spcAft>
                        <a:buNone/>
                      </a:pPr>
                      <a:r>
                        <a:rPr lang="en-US" sz="2200"/>
                        <a:t>+9%</a:t>
                      </a:r>
                      <a:endParaRPr sz="2200"/>
                    </a:p>
                  </a:txBody>
                  <a:tcPr marT="91425" marB="91425" marR="91425" marL="91425">
                    <a:solidFill>
                      <a:srgbClr val="D9EAD3"/>
                    </a:solidFill>
                  </a:tcPr>
                </a:tc>
              </a:tr>
              <a:tr h="381000">
                <a:tc>
                  <a:txBody>
                    <a:bodyPr/>
                    <a:lstStyle/>
                    <a:p>
                      <a:pPr indent="0" lvl="0" marL="0" rtl="0" algn="l">
                        <a:spcBef>
                          <a:spcPts val="0"/>
                        </a:spcBef>
                        <a:spcAft>
                          <a:spcPts val="0"/>
                        </a:spcAft>
                        <a:buNone/>
                      </a:pPr>
                      <a:r>
                        <a:rPr lang="en-US" sz="2200"/>
                        <a:t>Education</a:t>
                      </a:r>
                      <a:endParaRPr sz="2200"/>
                    </a:p>
                  </a:txBody>
                  <a:tcPr marT="91425" marB="91425" marR="91425" marL="91425"/>
                </a:tc>
                <a:tc>
                  <a:txBody>
                    <a:bodyPr/>
                    <a:lstStyle/>
                    <a:p>
                      <a:pPr indent="0" lvl="0" marL="0" rtl="0" algn="l">
                        <a:spcBef>
                          <a:spcPts val="0"/>
                        </a:spcBef>
                        <a:spcAft>
                          <a:spcPts val="0"/>
                        </a:spcAft>
                        <a:buNone/>
                      </a:pPr>
                      <a:r>
                        <a:rPr lang="en-US" sz="2200"/>
                        <a:t>19%</a:t>
                      </a:r>
                      <a:endParaRPr sz="2200"/>
                    </a:p>
                  </a:txBody>
                  <a:tcPr marT="91425" marB="91425" marR="91425" marL="91425"/>
                </a:tc>
                <a:tc>
                  <a:txBody>
                    <a:bodyPr/>
                    <a:lstStyle/>
                    <a:p>
                      <a:pPr indent="0" lvl="0" marL="0" rtl="0" algn="l">
                        <a:spcBef>
                          <a:spcPts val="0"/>
                        </a:spcBef>
                        <a:spcAft>
                          <a:spcPts val="0"/>
                        </a:spcAft>
                        <a:buNone/>
                      </a:pPr>
                      <a:r>
                        <a:rPr lang="en-US" sz="2200"/>
                        <a:t>14%</a:t>
                      </a:r>
                      <a:endParaRPr sz="2200"/>
                    </a:p>
                  </a:txBody>
                  <a:tcPr marT="91425" marB="91425" marR="91425" marL="91425"/>
                </a:tc>
                <a:tc>
                  <a:txBody>
                    <a:bodyPr/>
                    <a:lstStyle/>
                    <a:p>
                      <a:pPr indent="0" lvl="0" marL="0" rtl="0" algn="l">
                        <a:spcBef>
                          <a:spcPts val="0"/>
                        </a:spcBef>
                        <a:spcAft>
                          <a:spcPts val="0"/>
                        </a:spcAft>
                        <a:buNone/>
                      </a:pPr>
                      <a:r>
                        <a:rPr lang="en-US" sz="2200"/>
                        <a:t>-5%</a:t>
                      </a:r>
                      <a:endParaRPr sz="2200"/>
                    </a:p>
                  </a:txBody>
                  <a:tcPr marT="91425" marB="91425" marR="91425" marL="91425">
                    <a:solidFill>
                      <a:srgbClr val="D9EAD3"/>
                    </a:solidFill>
                  </a:tcPr>
                </a:tc>
              </a:tr>
              <a:tr h="381000">
                <a:tc>
                  <a:txBody>
                    <a:bodyPr/>
                    <a:lstStyle/>
                    <a:p>
                      <a:pPr indent="0" lvl="0" marL="0" rtl="0" algn="l">
                        <a:spcBef>
                          <a:spcPts val="0"/>
                        </a:spcBef>
                        <a:spcAft>
                          <a:spcPts val="0"/>
                        </a:spcAft>
                        <a:buNone/>
                      </a:pPr>
                      <a:r>
                        <a:rPr lang="en-US" sz="2200"/>
                        <a:t>Broadening Participation</a:t>
                      </a:r>
                      <a:endParaRPr sz="2200"/>
                    </a:p>
                  </a:txBody>
                  <a:tcPr marT="91425" marB="91425" marR="91425" marL="91425"/>
                </a:tc>
                <a:tc>
                  <a:txBody>
                    <a:bodyPr/>
                    <a:lstStyle/>
                    <a:p>
                      <a:pPr indent="0" lvl="0" marL="0" rtl="0" algn="l">
                        <a:spcBef>
                          <a:spcPts val="0"/>
                        </a:spcBef>
                        <a:spcAft>
                          <a:spcPts val="0"/>
                        </a:spcAft>
                        <a:buNone/>
                      </a:pPr>
                      <a:r>
                        <a:rPr lang="en-US" sz="2200"/>
                        <a:t>9%</a:t>
                      </a:r>
                      <a:endParaRPr sz="2200"/>
                    </a:p>
                  </a:txBody>
                  <a:tcPr marT="91425" marB="91425" marR="91425" marL="91425"/>
                </a:tc>
                <a:tc>
                  <a:txBody>
                    <a:bodyPr/>
                    <a:lstStyle/>
                    <a:p>
                      <a:pPr indent="0" lvl="0" marL="0" rtl="0" algn="l">
                        <a:spcBef>
                          <a:spcPts val="0"/>
                        </a:spcBef>
                        <a:spcAft>
                          <a:spcPts val="0"/>
                        </a:spcAft>
                        <a:buNone/>
                      </a:pPr>
                      <a:r>
                        <a:rPr lang="en-US" sz="2200"/>
                        <a:t>8</a:t>
                      </a:r>
                      <a:r>
                        <a:rPr lang="en-US" sz="2200"/>
                        <a:t>%</a:t>
                      </a:r>
                      <a:endParaRPr sz="2200"/>
                    </a:p>
                  </a:txBody>
                  <a:tcPr marT="91425" marB="91425" marR="91425" marL="91425"/>
                </a:tc>
                <a:tc>
                  <a:txBody>
                    <a:bodyPr/>
                    <a:lstStyle/>
                    <a:p>
                      <a:pPr indent="0" lvl="0" marL="0" rtl="0" algn="l">
                        <a:spcBef>
                          <a:spcPts val="0"/>
                        </a:spcBef>
                        <a:spcAft>
                          <a:spcPts val="0"/>
                        </a:spcAft>
                        <a:buNone/>
                      </a:pPr>
                      <a:r>
                        <a:rPr lang="en-US" sz="2200"/>
                        <a:t>-1%</a:t>
                      </a:r>
                      <a:endParaRPr sz="2200"/>
                    </a:p>
                  </a:txBody>
                  <a:tcPr marT="91425" marB="91425" marR="91425" marL="91425">
                    <a:solidFill>
                      <a:srgbClr val="D9EAD3"/>
                    </a:solidFill>
                  </a:tcPr>
                </a:tc>
              </a:tr>
              <a:tr h="381000">
                <a:tc>
                  <a:txBody>
                    <a:bodyPr/>
                    <a:lstStyle/>
                    <a:p>
                      <a:pPr indent="0" lvl="0" marL="0" rtl="0" algn="l">
                        <a:spcBef>
                          <a:spcPts val="0"/>
                        </a:spcBef>
                        <a:spcAft>
                          <a:spcPts val="0"/>
                        </a:spcAft>
                        <a:buNone/>
                      </a:pPr>
                      <a:r>
                        <a:rPr lang="en-US" sz="2200"/>
                        <a:t>Knowledge Transfer</a:t>
                      </a:r>
                      <a:endParaRPr sz="2200"/>
                    </a:p>
                  </a:txBody>
                  <a:tcPr marT="91425" marB="91425" marR="91425" marL="91425"/>
                </a:tc>
                <a:tc>
                  <a:txBody>
                    <a:bodyPr/>
                    <a:lstStyle/>
                    <a:p>
                      <a:pPr indent="0" lvl="0" marL="0" rtl="0" algn="l">
                        <a:spcBef>
                          <a:spcPts val="0"/>
                        </a:spcBef>
                        <a:spcAft>
                          <a:spcPts val="0"/>
                        </a:spcAft>
                        <a:buNone/>
                      </a:pPr>
                      <a:r>
                        <a:rPr lang="en-US" sz="2200"/>
                        <a:t>10%</a:t>
                      </a:r>
                      <a:endParaRPr sz="2200"/>
                    </a:p>
                  </a:txBody>
                  <a:tcPr marT="91425" marB="91425" marR="91425" marL="91425"/>
                </a:tc>
                <a:tc>
                  <a:txBody>
                    <a:bodyPr/>
                    <a:lstStyle/>
                    <a:p>
                      <a:pPr indent="0" lvl="0" marL="0" rtl="0" algn="l">
                        <a:spcBef>
                          <a:spcPts val="0"/>
                        </a:spcBef>
                        <a:spcAft>
                          <a:spcPts val="0"/>
                        </a:spcAft>
                        <a:buNone/>
                      </a:pPr>
                      <a:r>
                        <a:rPr lang="en-US" sz="2200"/>
                        <a:t>9</a:t>
                      </a:r>
                      <a:r>
                        <a:rPr lang="en-US" sz="2200"/>
                        <a:t>%</a:t>
                      </a:r>
                      <a:endParaRPr sz="2200"/>
                    </a:p>
                  </a:txBody>
                  <a:tcPr marT="91425" marB="91425" marR="91425" marL="91425"/>
                </a:tc>
                <a:tc>
                  <a:txBody>
                    <a:bodyPr/>
                    <a:lstStyle/>
                    <a:p>
                      <a:pPr indent="0" lvl="0" marL="0" rtl="0" algn="l">
                        <a:spcBef>
                          <a:spcPts val="0"/>
                        </a:spcBef>
                        <a:spcAft>
                          <a:spcPts val="0"/>
                        </a:spcAft>
                        <a:buNone/>
                      </a:pPr>
                      <a:r>
                        <a:rPr lang="en-US" sz="2200"/>
                        <a:t>-1%</a:t>
                      </a:r>
                      <a:endParaRPr sz="2200"/>
                    </a:p>
                  </a:txBody>
                  <a:tcPr marT="91425" marB="91425" marR="91425" marL="91425">
                    <a:solidFill>
                      <a:srgbClr val="D9EAD3"/>
                    </a:solidFill>
                  </a:tcPr>
                </a:tc>
              </a:tr>
              <a:tr h="381000">
                <a:tc>
                  <a:txBody>
                    <a:bodyPr/>
                    <a:lstStyle/>
                    <a:p>
                      <a:pPr indent="0" lvl="0" marL="0" rtl="0" algn="l">
                        <a:spcBef>
                          <a:spcPts val="0"/>
                        </a:spcBef>
                        <a:spcAft>
                          <a:spcPts val="0"/>
                        </a:spcAft>
                        <a:buNone/>
                      </a:pPr>
                      <a:r>
                        <a:rPr lang="en-US" sz="2200"/>
                        <a:t>Management &amp; Operations</a:t>
                      </a:r>
                      <a:endParaRPr sz="2200"/>
                    </a:p>
                  </a:txBody>
                  <a:tcPr marT="91425" marB="91425" marR="91425" marL="91425"/>
                </a:tc>
                <a:tc>
                  <a:txBody>
                    <a:bodyPr/>
                    <a:lstStyle/>
                    <a:p>
                      <a:pPr indent="0" lvl="0" marL="0" rtl="0" algn="l">
                        <a:spcBef>
                          <a:spcPts val="0"/>
                        </a:spcBef>
                        <a:spcAft>
                          <a:spcPts val="0"/>
                        </a:spcAft>
                        <a:buNone/>
                      </a:pPr>
                      <a:r>
                        <a:rPr lang="en-US" sz="2200"/>
                        <a:t>11%</a:t>
                      </a:r>
                      <a:endParaRPr sz="2200"/>
                    </a:p>
                  </a:txBody>
                  <a:tcPr marT="91425" marB="91425" marR="91425" marL="91425"/>
                </a:tc>
                <a:tc>
                  <a:txBody>
                    <a:bodyPr/>
                    <a:lstStyle/>
                    <a:p>
                      <a:pPr indent="0" lvl="0" marL="0" rtl="0" algn="l">
                        <a:spcBef>
                          <a:spcPts val="0"/>
                        </a:spcBef>
                        <a:spcAft>
                          <a:spcPts val="0"/>
                        </a:spcAft>
                        <a:buNone/>
                      </a:pPr>
                      <a:r>
                        <a:rPr lang="en-US" sz="2200"/>
                        <a:t>9%</a:t>
                      </a:r>
                      <a:endParaRPr sz="2200"/>
                    </a:p>
                  </a:txBody>
                  <a:tcPr marT="91425" marB="91425" marR="91425" marL="91425"/>
                </a:tc>
                <a:tc>
                  <a:txBody>
                    <a:bodyPr/>
                    <a:lstStyle/>
                    <a:p>
                      <a:pPr indent="0" lvl="0" marL="0" rtl="0" algn="l">
                        <a:spcBef>
                          <a:spcPts val="0"/>
                        </a:spcBef>
                        <a:spcAft>
                          <a:spcPts val="0"/>
                        </a:spcAft>
                        <a:buNone/>
                      </a:pPr>
                      <a:r>
                        <a:rPr lang="en-US" sz="2200"/>
                        <a:t>-2%</a:t>
                      </a:r>
                      <a:endParaRPr sz="2200"/>
                    </a:p>
                  </a:txBody>
                  <a:tcPr marT="91425" marB="91425" marR="91425" marL="91425">
                    <a:solidFill>
                      <a:srgbClr val="D9EAD3"/>
                    </a:solidFill>
                  </a:tcPr>
                </a:tc>
              </a:tr>
            </a:tbl>
          </a:graphicData>
        </a:graphic>
      </p:graphicFrame>
      <p:sp>
        <p:nvSpPr>
          <p:cNvPr id="122" name="Google Shape;122;g9a4c3edd12_2_31"/>
          <p:cNvSpPr txBox="1"/>
          <p:nvPr/>
        </p:nvSpPr>
        <p:spPr>
          <a:xfrm>
            <a:off x="337750" y="1810475"/>
            <a:ext cx="11661000" cy="11379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b="1" lang="en-US" sz="2800">
                <a:solidFill>
                  <a:srgbClr val="1B285E"/>
                </a:solidFill>
                <a:latin typeface="Verdana"/>
                <a:ea typeface="Verdana"/>
                <a:cs typeface="Verdana"/>
                <a:sym typeface="Verdana"/>
              </a:rPr>
              <a:t>Revised percentages reflect ramp-up priorities</a:t>
            </a:r>
            <a:endParaRPr b="1" sz="2800">
              <a:solidFill>
                <a:srgbClr val="1B285E"/>
              </a:solidFill>
              <a:latin typeface="Verdana"/>
              <a:ea typeface="Verdana"/>
              <a:cs typeface="Verdana"/>
              <a:sym typeface="Verdana"/>
            </a:endParaRPr>
          </a:p>
          <a:p>
            <a:pPr indent="0" lvl="0" marL="0" rtl="0" algn="ctr">
              <a:lnSpc>
                <a:spcPct val="90000"/>
              </a:lnSpc>
              <a:spcBef>
                <a:spcPts val="0"/>
              </a:spcBef>
              <a:spcAft>
                <a:spcPts val="0"/>
              </a:spcAft>
              <a:buClr>
                <a:schemeClr val="dk1"/>
              </a:buClr>
              <a:buSzPts val="1100"/>
              <a:buFont typeface="Arial"/>
              <a:buNone/>
            </a:pPr>
            <a:r>
              <a:t/>
            </a:r>
            <a:endParaRPr b="1" sz="2800">
              <a:solidFill>
                <a:srgbClr val="1B285E"/>
              </a:solidFill>
              <a:latin typeface="Verdana"/>
              <a:ea typeface="Verdana"/>
              <a:cs typeface="Verdana"/>
              <a:sym typeface="Verdan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g9aeaa8c501_0_0"/>
          <p:cNvSpPr txBox="1"/>
          <p:nvPr>
            <p:ph type="title"/>
          </p:nvPr>
        </p:nvSpPr>
        <p:spPr>
          <a:xfrm>
            <a:off x="838200" y="1170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1B285E"/>
              </a:buClr>
              <a:buSzPts val="5400"/>
              <a:buFont typeface="Verdana"/>
              <a:buNone/>
            </a:pPr>
            <a:r>
              <a:rPr lang="en-US" sz="2500">
                <a:solidFill>
                  <a:srgbClr val="1B285E"/>
                </a:solidFill>
              </a:rPr>
              <a:t>“</a:t>
            </a:r>
            <a:r>
              <a:rPr lang="en-US" sz="2500">
                <a:solidFill>
                  <a:srgbClr val="1B285E"/>
                </a:solidFill>
              </a:rPr>
              <a:t>How many committees will each member of the LEAP executive committee be on? </a:t>
            </a:r>
            <a:r>
              <a:rPr lang="en-US" sz="1900">
                <a:solidFill>
                  <a:srgbClr val="1B285E"/>
                </a:solidFill>
                <a:latin typeface="Arial"/>
                <a:ea typeface="Arial"/>
                <a:cs typeface="Arial"/>
                <a:sym typeface="Arial"/>
              </a:rPr>
              <a:t>This would be easiest viewed as a matrix of people in the rows and meetings / committees / working groups in the columns.”</a:t>
            </a:r>
            <a:r>
              <a:rPr lang="en-US" sz="2500">
                <a:solidFill>
                  <a:srgbClr val="1B285E"/>
                </a:solidFill>
                <a:latin typeface="Arial"/>
                <a:ea typeface="Arial"/>
                <a:cs typeface="Arial"/>
                <a:sym typeface="Arial"/>
              </a:rPr>
              <a:t> </a:t>
            </a:r>
            <a:endParaRPr sz="2500">
              <a:solidFill>
                <a:srgbClr val="1B285E"/>
              </a:solidFill>
            </a:endParaRPr>
          </a:p>
        </p:txBody>
      </p:sp>
      <p:graphicFrame>
        <p:nvGraphicFramePr>
          <p:cNvPr id="128" name="Google Shape;128;g9aeaa8c501_0_0"/>
          <p:cNvGraphicFramePr/>
          <p:nvPr/>
        </p:nvGraphicFramePr>
        <p:xfrm>
          <a:off x="619900" y="2162525"/>
          <a:ext cx="3000000" cy="3000000"/>
        </p:xfrm>
        <a:graphic>
          <a:graphicData uri="http://schemas.openxmlformats.org/drawingml/2006/table">
            <a:tbl>
              <a:tblPr>
                <a:noFill/>
                <a:tableStyleId>{6821AEF3-EF1B-462B-A519-BECC59505AD6}</a:tableStyleId>
              </a:tblPr>
              <a:tblGrid>
                <a:gridCol w="1143700"/>
                <a:gridCol w="1263600"/>
                <a:gridCol w="1287825"/>
                <a:gridCol w="1490300"/>
                <a:gridCol w="1620125"/>
                <a:gridCol w="1574350"/>
                <a:gridCol w="1286150"/>
                <a:gridCol w="1286150"/>
              </a:tblGrid>
              <a:tr h="100000">
                <a:tc>
                  <a:txBody>
                    <a:bodyPr/>
                    <a:lstStyle/>
                    <a:p>
                      <a:pPr indent="0" lvl="0" marL="0" rtl="0" algn="ctr">
                        <a:spcBef>
                          <a:spcPts val="0"/>
                        </a:spcBef>
                        <a:spcAft>
                          <a:spcPts val="0"/>
                        </a:spcAft>
                        <a:buNone/>
                      </a:pPr>
                      <a:r>
                        <a:rPr b="1" lang="en-US" sz="1600">
                          <a:solidFill>
                            <a:srgbClr val="FFFFFF"/>
                          </a:solidFill>
                        </a:rPr>
                        <a:t>LEAP Executive Team</a:t>
                      </a:r>
                      <a:endParaRPr b="1" sz="1600">
                        <a:solidFill>
                          <a:srgbClr val="FFFFFF"/>
                        </a:solidFill>
                      </a:endParaRPr>
                    </a:p>
                  </a:txBody>
                  <a:tcPr marT="13725" marB="13725" marR="13725" marL="13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C343D"/>
                    </a:solidFill>
                  </a:tcPr>
                </a:tc>
                <a:tc>
                  <a:txBody>
                    <a:bodyPr/>
                    <a:lstStyle/>
                    <a:p>
                      <a:pPr indent="0" lvl="0" marL="0" rtl="0" algn="ctr">
                        <a:spcBef>
                          <a:spcPts val="0"/>
                        </a:spcBef>
                        <a:spcAft>
                          <a:spcPts val="0"/>
                        </a:spcAft>
                        <a:buNone/>
                      </a:pPr>
                      <a:r>
                        <a:rPr b="1" lang="en-US" sz="1600">
                          <a:solidFill>
                            <a:srgbClr val="FFFFFF"/>
                          </a:solidFill>
                        </a:rPr>
                        <a:t>Number of Committees</a:t>
                      </a:r>
                      <a:endParaRPr b="1" sz="1600">
                        <a:solidFill>
                          <a:srgbClr val="FFFFFF"/>
                        </a:solidFill>
                      </a:endParaRPr>
                    </a:p>
                  </a:txBody>
                  <a:tcPr marT="13725" marB="13725" marR="13725" marL="13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C343D"/>
                    </a:solidFill>
                  </a:tcPr>
                </a:tc>
                <a:tc>
                  <a:txBody>
                    <a:bodyPr/>
                    <a:lstStyle/>
                    <a:p>
                      <a:pPr indent="0" lvl="0" marL="0" rtl="0" algn="ctr">
                        <a:spcBef>
                          <a:spcPts val="0"/>
                        </a:spcBef>
                        <a:spcAft>
                          <a:spcPts val="0"/>
                        </a:spcAft>
                        <a:buNone/>
                      </a:pPr>
                      <a:r>
                        <a:rPr b="1" lang="en-US" sz="1600">
                          <a:solidFill>
                            <a:srgbClr val="FFFFFF"/>
                          </a:solidFill>
                        </a:rPr>
                        <a:t>Executive Committee</a:t>
                      </a:r>
                      <a:endParaRPr b="1" sz="1600">
                        <a:solidFill>
                          <a:srgbClr val="FFFFFF"/>
                        </a:solidFill>
                      </a:endParaRPr>
                    </a:p>
                  </a:txBody>
                  <a:tcPr marT="13725" marB="13725" marR="13725" marL="13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C343D"/>
                    </a:solidFill>
                  </a:tcPr>
                </a:tc>
                <a:tc>
                  <a:txBody>
                    <a:bodyPr/>
                    <a:lstStyle/>
                    <a:p>
                      <a:pPr indent="0" lvl="0" marL="0" rtl="0" algn="ctr">
                        <a:spcBef>
                          <a:spcPts val="0"/>
                        </a:spcBef>
                        <a:spcAft>
                          <a:spcPts val="0"/>
                        </a:spcAft>
                        <a:buNone/>
                      </a:pPr>
                      <a:r>
                        <a:rPr b="1" lang="en-US" sz="1600">
                          <a:solidFill>
                            <a:srgbClr val="FFFFFF"/>
                          </a:solidFill>
                        </a:rPr>
                        <a:t>Convergence Subcommittee</a:t>
                      </a:r>
                      <a:endParaRPr b="1" sz="1600">
                        <a:solidFill>
                          <a:srgbClr val="FFFFFF"/>
                        </a:solidFill>
                      </a:endParaRPr>
                    </a:p>
                  </a:txBody>
                  <a:tcPr marT="13725" marB="13725" marR="13725" marL="13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C343D"/>
                    </a:solidFill>
                  </a:tcPr>
                </a:tc>
                <a:tc>
                  <a:txBody>
                    <a:bodyPr/>
                    <a:lstStyle/>
                    <a:p>
                      <a:pPr indent="0" lvl="0" marL="0" rtl="0" algn="ctr">
                        <a:spcBef>
                          <a:spcPts val="0"/>
                        </a:spcBef>
                        <a:spcAft>
                          <a:spcPts val="0"/>
                        </a:spcAft>
                        <a:buNone/>
                      </a:pPr>
                      <a:r>
                        <a:rPr b="1" lang="en-US" sz="1600">
                          <a:solidFill>
                            <a:srgbClr val="FFFFFF"/>
                          </a:solidFill>
                        </a:rPr>
                        <a:t>Knowledge Transfer Subcommittee</a:t>
                      </a:r>
                      <a:endParaRPr b="1" sz="1600">
                        <a:solidFill>
                          <a:srgbClr val="FFFFFF"/>
                        </a:solidFill>
                      </a:endParaRPr>
                    </a:p>
                  </a:txBody>
                  <a:tcPr marT="13725" marB="13725" marR="13725" marL="13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C343D"/>
                    </a:solidFill>
                  </a:tcPr>
                </a:tc>
                <a:tc>
                  <a:txBody>
                    <a:bodyPr/>
                    <a:lstStyle/>
                    <a:p>
                      <a:pPr indent="0" lvl="0" marL="0" rtl="0" algn="ctr">
                        <a:spcBef>
                          <a:spcPts val="0"/>
                        </a:spcBef>
                        <a:spcAft>
                          <a:spcPts val="0"/>
                        </a:spcAft>
                        <a:buNone/>
                      </a:pPr>
                      <a:r>
                        <a:rPr b="1" lang="en-US" sz="1600">
                          <a:solidFill>
                            <a:srgbClr val="FFFFFF"/>
                          </a:solidFill>
                        </a:rPr>
                        <a:t>Research Working Groups</a:t>
                      </a:r>
                      <a:endParaRPr b="1" sz="1600">
                        <a:solidFill>
                          <a:srgbClr val="FFFFFF"/>
                        </a:solidFill>
                      </a:endParaRPr>
                    </a:p>
                  </a:txBody>
                  <a:tcPr marT="13725" marB="13725" marR="13725" marL="13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C343D"/>
                    </a:solidFill>
                  </a:tcPr>
                </a:tc>
                <a:tc>
                  <a:txBody>
                    <a:bodyPr/>
                    <a:lstStyle/>
                    <a:p>
                      <a:pPr indent="0" lvl="0" marL="0" rtl="0" algn="ctr">
                        <a:spcBef>
                          <a:spcPts val="0"/>
                        </a:spcBef>
                        <a:spcAft>
                          <a:spcPts val="0"/>
                        </a:spcAft>
                        <a:buNone/>
                      </a:pPr>
                      <a:r>
                        <a:rPr b="1" lang="en-US" sz="1600">
                          <a:solidFill>
                            <a:srgbClr val="FFFFFF"/>
                          </a:solidFill>
                        </a:rPr>
                        <a:t>Executive Coaching</a:t>
                      </a:r>
                      <a:endParaRPr b="1" sz="1600">
                        <a:solidFill>
                          <a:srgbClr val="FFFFFF"/>
                        </a:solidFill>
                      </a:endParaRPr>
                    </a:p>
                  </a:txBody>
                  <a:tcPr marT="13725" marB="13725" marR="13725" marL="13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C343D"/>
                    </a:solidFill>
                  </a:tcPr>
                </a:tc>
                <a:tc>
                  <a:txBody>
                    <a:bodyPr/>
                    <a:lstStyle/>
                    <a:p>
                      <a:pPr indent="0" lvl="0" marL="0" rtl="0" algn="ctr">
                        <a:spcBef>
                          <a:spcPts val="0"/>
                        </a:spcBef>
                        <a:spcAft>
                          <a:spcPts val="0"/>
                        </a:spcAft>
                        <a:buNone/>
                      </a:pPr>
                      <a:r>
                        <a:rPr b="1" lang="en-US" sz="1600">
                          <a:solidFill>
                            <a:srgbClr val="FFFFFF"/>
                          </a:solidFill>
                        </a:rPr>
                        <a:t>Dean’s Mentorship</a:t>
                      </a:r>
                      <a:endParaRPr b="1" sz="1600">
                        <a:solidFill>
                          <a:srgbClr val="FFFFFF"/>
                        </a:solidFill>
                      </a:endParaRPr>
                    </a:p>
                  </a:txBody>
                  <a:tcPr marT="13725" marB="13725" marR="13725" marL="13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C343D"/>
                    </a:solidFill>
                  </a:tcPr>
                </a:tc>
              </a:tr>
              <a:tr h="165000">
                <a:tc>
                  <a:txBody>
                    <a:bodyPr/>
                    <a:lstStyle/>
                    <a:p>
                      <a:pPr indent="0" lvl="0" marL="0" rtl="0" algn="l">
                        <a:spcBef>
                          <a:spcPts val="0"/>
                        </a:spcBef>
                        <a:spcAft>
                          <a:spcPts val="0"/>
                        </a:spcAft>
                        <a:buNone/>
                      </a:pPr>
                      <a:r>
                        <a:rPr lang="en-US" sz="1600"/>
                        <a:t>Gentine</a:t>
                      </a:r>
                      <a:endParaRPr sz="1600"/>
                    </a:p>
                  </a:txBody>
                  <a:tcPr marT="13725" marB="13725" marR="13725" marL="13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US" sz="1600"/>
                        <a:t>5</a:t>
                      </a:r>
                      <a:endParaRPr sz="1600"/>
                    </a:p>
                  </a:txBody>
                  <a:tcPr marT="13725" marB="13725" marR="13725" marL="13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500"/>
                    </a:p>
                  </a:txBody>
                  <a:tcPr marT="13725" marB="13725" marR="13725" marL="13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B5394"/>
                    </a:solidFill>
                  </a:tcPr>
                </a:tc>
                <a:tc>
                  <a:txBody>
                    <a:bodyPr/>
                    <a:lstStyle/>
                    <a:p>
                      <a:pPr indent="0" lvl="0" marL="0" rtl="0" algn="l">
                        <a:spcBef>
                          <a:spcPts val="0"/>
                        </a:spcBef>
                        <a:spcAft>
                          <a:spcPts val="0"/>
                        </a:spcAft>
                        <a:buNone/>
                      </a:pPr>
                      <a:r>
                        <a:t/>
                      </a:r>
                      <a:endParaRPr sz="1600">
                        <a:solidFill>
                          <a:srgbClr val="0C343D"/>
                        </a:solidFill>
                      </a:endParaRPr>
                    </a:p>
                  </a:txBody>
                  <a:tcPr marT="13725" marB="13725" marR="13725" marL="13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600">
                        <a:solidFill>
                          <a:srgbClr val="0C343D"/>
                        </a:solidFill>
                      </a:endParaRPr>
                    </a:p>
                  </a:txBody>
                  <a:tcPr marT="13725" marB="13725" marR="13725" marL="13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B5394"/>
                    </a:solidFill>
                  </a:tcPr>
                </a:tc>
                <a:tc>
                  <a:txBody>
                    <a:bodyPr/>
                    <a:lstStyle/>
                    <a:p>
                      <a:pPr indent="0" lvl="0" marL="0" rtl="0" algn="l">
                        <a:spcBef>
                          <a:spcPts val="0"/>
                        </a:spcBef>
                        <a:spcAft>
                          <a:spcPts val="0"/>
                        </a:spcAft>
                        <a:buNone/>
                      </a:pPr>
                      <a:r>
                        <a:t/>
                      </a:r>
                      <a:endParaRPr sz="1500"/>
                    </a:p>
                  </a:txBody>
                  <a:tcPr marT="13725" marB="13725" marR="13725" marL="13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B5394"/>
                    </a:solidFill>
                  </a:tcPr>
                </a:tc>
                <a:tc>
                  <a:txBody>
                    <a:bodyPr/>
                    <a:lstStyle/>
                    <a:p>
                      <a:pPr indent="0" lvl="0" marL="0" rtl="0" algn="l">
                        <a:spcBef>
                          <a:spcPts val="0"/>
                        </a:spcBef>
                        <a:spcAft>
                          <a:spcPts val="0"/>
                        </a:spcAft>
                        <a:buNone/>
                      </a:pPr>
                      <a:r>
                        <a:t/>
                      </a:r>
                      <a:endParaRPr sz="1500"/>
                    </a:p>
                  </a:txBody>
                  <a:tcPr marT="13725" marB="13725" marR="13725" marL="13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B5394"/>
                    </a:solidFill>
                  </a:tcPr>
                </a:tc>
                <a:tc>
                  <a:txBody>
                    <a:bodyPr/>
                    <a:lstStyle/>
                    <a:p>
                      <a:pPr indent="0" lvl="0" marL="0" rtl="0" algn="l">
                        <a:spcBef>
                          <a:spcPts val="0"/>
                        </a:spcBef>
                        <a:spcAft>
                          <a:spcPts val="0"/>
                        </a:spcAft>
                        <a:buNone/>
                      </a:pPr>
                      <a:r>
                        <a:t/>
                      </a:r>
                      <a:endParaRPr sz="1500"/>
                    </a:p>
                  </a:txBody>
                  <a:tcPr marT="13725" marB="13725" marR="13725" marL="13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B5394"/>
                    </a:solidFill>
                  </a:tcPr>
                </a:tc>
              </a:tr>
              <a:tr h="165000">
                <a:tc>
                  <a:txBody>
                    <a:bodyPr/>
                    <a:lstStyle/>
                    <a:p>
                      <a:pPr indent="0" lvl="0" marL="0" rtl="0" algn="l">
                        <a:spcBef>
                          <a:spcPts val="0"/>
                        </a:spcBef>
                        <a:spcAft>
                          <a:spcPts val="0"/>
                        </a:spcAft>
                        <a:buNone/>
                      </a:pPr>
                      <a:r>
                        <a:rPr lang="en-US" sz="1600"/>
                        <a:t>McKinley</a:t>
                      </a:r>
                      <a:endParaRPr sz="1600"/>
                    </a:p>
                  </a:txBody>
                  <a:tcPr marT="13725" marB="13725" marR="13725" marL="13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US" sz="1600"/>
                        <a:t>4</a:t>
                      </a:r>
                      <a:endParaRPr sz="1600"/>
                    </a:p>
                  </a:txBody>
                  <a:tcPr marT="13725" marB="13725" marR="13725" marL="13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500"/>
                    </a:p>
                  </a:txBody>
                  <a:tcPr marT="13725" marB="13725" marR="13725" marL="13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B5394"/>
                    </a:solidFill>
                  </a:tcPr>
                </a:tc>
                <a:tc>
                  <a:txBody>
                    <a:bodyPr/>
                    <a:lstStyle/>
                    <a:p>
                      <a:pPr indent="0" lvl="0" marL="0" rtl="0" algn="l">
                        <a:spcBef>
                          <a:spcPts val="0"/>
                        </a:spcBef>
                        <a:spcAft>
                          <a:spcPts val="0"/>
                        </a:spcAft>
                        <a:buNone/>
                      </a:pPr>
                      <a:r>
                        <a:t/>
                      </a:r>
                      <a:endParaRPr sz="1500"/>
                    </a:p>
                  </a:txBody>
                  <a:tcPr marT="13725" marB="13725" marR="13725" marL="13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B5394"/>
                    </a:solidFill>
                  </a:tcPr>
                </a:tc>
                <a:tc>
                  <a:txBody>
                    <a:bodyPr/>
                    <a:lstStyle/>
                    <a:p>
                      <a:pPr indent="0" lvl="0" marL="0" rtl="0" algn="l">
                        <a:spcBef>
                          <a:spcPts val="0"/>
                        </a:spcBef>
                        <a:spcAft>
                          <a:spcPts val="0"/>
                        </a:spcAft>
                        <a:buNone/>
                      </a:pPr>
                      <a:r>
                        <a:t/>
                      </a:r>
                      <a:endParaRPr sz="1600">
                        <a:solidFill>
                          <a:srgbClr val="0C343D"/>
                        </a:solidFill>
                      </a:endParaRPr>
                    </a:p>
                  </a:txBody>
                  <a:tcPr marT="13725" marB="13725" marR="13725" marL="13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500"/>
                    </a:p>
                  </a:txBody>
                  <a:tcPr marT="13725" marB="13725" marR="13725" marL="13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B5394"/>
                    </a:solidFill>
                  </a:tcPr>
                </a:tc>
                <a:tc>
                  <a:txBody>
                    <a:bodyPr/>
                    <a:lstStyle/>
                    <a:p>
                      <a:pPr indent="0" lvl="0" marL="0" rtl="0" algn="l">
                        <a:spcBef>
                          <a:spcPts val="0"/>
                        </a:spcBef>
                        <a:spcAft>
                          <a:spcPts val="0"/>
                        </a:spcAft>
                        <a:buNone/>
                      </a:pPr>
                      <a:r>
                        <a:t/>
                      </a:r>
                      <a:endParaRPr sz="1500"/>
                    </a:p>
                  </a:txBody>
                  <a:tcPr marT="13725" marB="13725" marR="13725" marL="13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B5394"/>
                    </a:solidFill>
                  </a:tcPr>
                </a:tc>
                <a:tc>
                  <a:txBody>
                    <a:bodyPr/>
                    <a:lstStyle/>
                    <a:p>
                      <a:pPr indent="0" lvl="0" marL="0" rtl="0" algn="l">
                        <a:spcBef>
                          <a:spcPts val="0"/>
                        </a:spcBef>
                        <a:spcAft>
                          <a:spcPts val="0"/>
                        </a:spcAft>
                        <a:buNone/>
                      </a:pPr>
                      <a:r>
                        <a:t/>
                      </a:r>
                      <a:endParaRPr sz="1500"/>
                    </a:p>
                  </a:txBody>
                  <a:tcPr marT="13725" marB="13725" marR="13725" marL="13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11000">
                <a:tc>
                  <a:txBody>
                    <a:bodyPr/>
                    <a:lstStyle/>
                    <a:p>
                      <a:pPr indent="0" lvl="0" marL="0" rtl="0" algn="l">
                        <a:spcBef>
                          <a:spcPts val="0"/>
                        </a:spcBef>
                        <a:spcAft>
                          <a:spcPts val="0"/>
                        </a:spcAft>
                        <a:buNone/>
                      </a:pPr>
                      <a:r>
                        <a:rPr lang="en-US" sz="1600"/>
                        <a:t>Abernathey</a:t>
                      </a:r>
                      <a:endParaRPr sz="1600"/>
                    </a:p>
                  </a:txBody>
                  <a:tcPr marT="13725" marB="13725" marR="13725" marL="13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US" sz="1600"/>
                        <a:t>3</a:t>
                      </a:r>
                      <a:endParaRPr sz="1600"/>
                    </a:p>
                  </a:txBody>
                  <a:tcPr marT="13725" marB="13725" marR="13725" marL="13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500"/>
                    </a:p>
                  </a:txBody>
                  <a:tcPr marT="13725" marB="13725" marR="13725" marL="13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B5394"/>
                    </a:solidFill>
                  </a:tcPr>
                </a:tc>
                <a:tc>
                  <a:txBody>
                    <a:bodyPr/>
                    <a:lstStyle/>
                    <a:p>
                      <a:pPr indent="0" lvl="0" marL="0" rtl="0" algn="l">
                        <a:spcBef>
                          <a:spcPts val="0"/>
                        </a:spcBef>
                        <a:spcAft>
                          <a:spcPts val="0"/>
                        </a:spcAft>
                        <a:buNone/>
                      </a:pPr>
                      <a:r>
                        <a:t/>
                      </a:r>
                      <a:endParaRPr sz="1500"/>
                    </a:p>
                  </a:txBody>
                  <a:tcPr marT="13725" marB="13725" marR="13725" marL="13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B5394"/>
                    </a:solidFill>
                  </a:tcPr>
                </a:tc>
                <a:tc>
                  <a:txBody>
                    <a:bodyPr/>
                    <a:lstStyle/>
                    <a:p>
                      <a:pPr indent="0" lvl="0" marL="0" rtl="0" algn="l">
                        <a:spcBef>
                          <a:spcPts val="0"/>
                        </a:spcBef>
                        <a:spcAft>
                          <a:spcPts val="0"/>
                        </a:spcAft>
                        <a:buNone/>
                      </a:pPr>
                      <a:r>
                        <a:t/>
                      </a:r>
                      <a:endParaRPr sz="1600">
                        <a:solidFill>
                          <a:srgbClr val="0C343D"/>
                        </a:solidFill>
                      </a:endParaRPr>
                    </a:p>
                  </a:txBody>
                  <a:tcPr marT="13725" marB="13725" marR="13725" marL="13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500"/>
                    </a:p>
                  </a:txBody>
                  <a:tcPr marT="13725" marB="13725" marR="13725" marL="13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B5394"/>
                    </a:solidFill>
                  </a:tcPr>
                </a:tc>
                <a:tc>
                  <a:txBody>
                    <a:bodyPr/>
                    <a:lstStyle/>
                    <a:p>
                      <a:pPr indent="0" lvl="0" marL="0" rtl="0" algn="l">
                        <a:spcBef>
                          <a:spcPts val="0"/>
                        </a:spcBef>
                        <a:spcAft>
                          <a:spcPts val="0"/>
                        </a:spcAft>
                        <a:buNone/>
                      </a:pPr>
                      <a:r>
                        <a:t/>
                      </a:r>
                      <a:endParaRPr sz="1500"/>
                    </a:p>
                  </a:txBody>
                  <a:tcPr marT="13725" marB="13725" marR="13725" marL="13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500"/>
                    </a:p>
                  </a:txBody>
                  <a:tcPr marT="13725" marB="13725" marR="13725" marL="13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38000">
                <a:tc>
                  <a:txBody>
                    <a:bodyPr/>
                    <a:lstStyle/>
                    <a:p>
                      <a:pPr indent="0" lvl="0" marL="0" rtl="0" algn="l">
                        <a:spcBef>
                          <a:spcPts val="0"/>
                        </a:spcBef>
                        <a:spcAft>
                          <a:spcPts val="0"/>
                        </a:spcAft>
                        <a:buNone/>
                      </a:pPr>
                      <a:r>
                        <a:rPr lang="en-US" sz="1600"/>
                        <a:t>Burbano</a:t>
                      </a:r>
                      <a:endParaRPr sz="1600"/>
                    </a:p>
                  </a:txBody>
                  <a:tcPr marT="13725" marB="13725" marR="13725" marL="13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US" sz="1600"/>
                        <a:t>3</a:t>
                      </a:r>
                      <a:endParaRPr sz="1600"/>
                    </a:p>
                  </a:txBody>
                  <a:tcPr marT="13725" marB="13725" marR="13725" marL="13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500"/>
                    </a:p>
                  </a:txBody>
                  <a:tcPr marT="13725" marB="13725" marR="13725" marL="13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B5394"/>
                    </a:solidFill>
                  </a:tcPr>
                </a:tc>
                <a:tc>
                  <a:txBody>
                    <a:bodyPr/>
                    <a:lstStyle/>
                    <a:p>
                      <a:pPr indent="0" lvl="0" marL="0" rtl="0" algn="l">
                        <a:spcBef>
                          <a:spcPts val="0"/>
                        </a:spcBef>
                        <a:spcAft>
                          <a:spcPts val="0"/>
                        </a:spcAft>
                        <a:buNone/>
                      </a:pPr>
                      <a:r>
                        <a:t/>
                      </a:r>
                      <a:endParaRPr sz="1600">
                        <a:solidFill>
                          <a:srgbClr val="0C343D"/>
                        </a:solidFill>
                      </a:endParaRPr>
                    </a:p>
                  </a:txBody>
                  <a:tcPr marT="13725" marB="13725" marR="13725" marL="13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500"/>
                    </a:p>
                  </a:txBody>
                  <a:tcPr marT="13725" marB="13725" marR="13725" marL="13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B5394"/>
                    </a:solidFill>
                  </a:tcPr>
                </a:tc>
                <a:tc>
                  <a:txBody>
                    <a:bodyPr/>
                    <a:lstStyle/>
                    <a:p>
                      <a:pPr indent="0" lvl="0" marL="0" rtl="0" algn="l">
                        <a:spcBef>
                          <a:spcPts val="0"/>
                        </a:spcBef>
                        <a:spcAft>
                          <a:spcPts val="0"/>
                        </a:spcAft>
                        <a:buNone/>
                      </a:pPr>
                      <a:r>
                        <a:t/>
                      </a:r>
                      <a:endParaRPr sz="1500"/>
                    </a:p>
                  </a:txBody>
                  <a:tcPr marT="13725" marB="13725" marR="13725" marL="13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B5394"/>
                    </a:solidFill>
                  </a:tcPr>
                </a:tc>
                <a:tc>
                  <a:txBody>
                    <a:bodyPr/>
                    <a:lstStyle/>
                    <a:p>
                      <a:pPr indent="0" lvl="0" marL="0" rtl="0" algn="l">
                        <a:spcBef>
                          <a:spcPts val="0"/>
                        </a:spcBef>
                        <a:spcAft>
                          <a:spcPts val="0"/>
                        </a:spcAft>
                        <a:buNone/>
                      </a:pPr>
                      <a:r>
                        <a:t/>
                      </a:r>
                      <a:endParaRPr sz="1500"/>
                    </a:p>
                  </a:txBody>
                  <a:tcPr marT="13725" marB="13725" marR="13725" marL="13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500"/>
                    </a:p>
                  </a:txBody>
                  <a:tcPr marT="13725" marB="13725" marR="13725" marL="13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00000">
                <a:tc>
                  <a:txBody>
                    <a:bodyPr/>
                    <a:lstStyle/>
                    <a:p>
                      <a:pPr indent="0" lvl="0" marL="0" rtl="0" algn="l">
                        <a:spcBef>
                          <a:spcPts val="0"/>
                        </a:spcBef>
                        <a:spcAft>
                          <a:spcPts val="0"/>
                        </a:spcAft>
                        <a:buNone/>
                      </a:pPr>
                      <a:r>
                        <a:rPr lang="en-US" sz="1600"/>
                        <a:t>Cogburn</a:t>
                      </a:r>
                      <a:endParaRPr sz="1600"/>
                    </a:p>
                  </a:txBody>
                  <a:tcPr marT="13725" marB="13725" marR="13725" marL="13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US" sz="1600"/>
                        <a:t>3</a:t>
                      </a:r>
                      <a:endParaRPr sz="1600"/>
                    </a:p>
                  </a:txBody>
                  <a:tcPr marT="13725" marB="13725" marR="13725" marL="13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500"/>
                    </a:p>
                  </a:txBody>
                  <a:tcPr marT="13725" marB="13725" marR="13725" marL="13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B5394"/>
                    </a:solidFill>
                  </a:tcPr>
                </a:tc>
                <a:tc>
                  <a:txBody>
                    <a:bodyPr/>
                    <a:lstStyle/>
                    <a:p>
                      <a:pPr indent="0" lvl="0" marL="0" rtl="0" algn="l">
                        <a:spcBef>
                          <a:spcPts val="0"/>
                        </a:spcBef>
                        <a:spcAft>
                          <a:spcPts val="0"/>
                        </a:spcAft>
                        <a:buNone/>
                      </a:pPr>
                      <a:r>
                        <a:t/>
                      </a:r>
                      <a:endParaRPr sz="1600">
                        <a:solidFill>
                          <a:srgbClr val="0C343D"/>
                        </a:solidFill>
                      </a:endParaRPr>
                    </a:p>
                  </a:txBody>
                  <a:tcPr marT="13725" marB="13725" marR="13725" marL="13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B5394"/>
                    </a:solidFill>
                  </a:tcPr>
                </a:tc>
                <a:tc>
                  <a:txBody>
                    <a:bodyPr/>
                    <a:lstStyle/>
                    <a:p>
                      <a:pPr indent="0" lvl="0" marL="0" rtl="0" algn="l">
                        <a:spcBef>
                          <a:spcPts val="0"/>
                        </a:spcBef>
                        <a:spcAft>
                          <a:spcPts val="0"/>
                        </a:spcAft>
                        <a:buNone/>
                      </a:pPr>
                      <a:r>
                        <a:t/>
                      </a:r>
                      <a:endParaRPr sz="1500"/>
                    </a:p>
                  </a:txBody>
                  <a:tcPr marT="13725" marB="13725" marR="13725" marL="13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B5394"/>
                    </a:solidFill>
                  </a:tcPr>
                </a:tc>
                <a:tc>
                  <a:txBody>
                    <a:bodyPr/>
                    <a:lstStyle/>
                    <a:p>
                      <a:pPr indent="0" lvl="0" marL="0" rtl="0" algn="l">
                        <a:spcBef>
                          <a:spcPts val="0"/>
                        </a:spcBef>
                        <a:spcAft>
                          <a:spcPts val="0"/>
                        </a:spcAft>
                        <a:buNone/>
                      </a:pPr>
                      <a:r>
                        <a:t/>
                      </a:r>
                      <a:endParaRPr sz="1600">
                        <a:solidFill>
                          <a:srgbClr val="0C343D"/>
                        </a:solidFill>
                      </a:endParaRPr>
                    </a:p>
                  </a:txBody>
                  <a:tcPr marT="13725" marB="13725" marR="13725" marL="13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600">
                        <a:solidFill>
                          <a:srgbClr val="0C343D"/>
                        </a:solidFill>
                      </a:endParaRPr>
                    </a:p>
                  </a:txBody>
                  <a:tcPr marT="13725" marB="13725" marR="13725" marL="13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600">
                        <a:solidFill>
                          <a:srgbClr val="0C343D"/>
                        </a:solidFill>
                      </a:endParaRPr>
                    </a:p>
                  </a:txBody>
                  <a:tcPr marT="13725" marB="13725" marR="13725" marL="13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32500">
                <a:tc>
                  <a:txBody>
                    <a:bodyPr/>
                    <a:lstStyle/>
                    <a:p>
                      <a:pPr indent="0" lvl="0" marL="0" rtl="0" algn="l">
                        <a:spcBef>
                          <a:spcPts val="0"/>
                        </a:spcBef>
                        <a:spcAft>
                          <a:spcPts val="0"/>
                        </a:spcAft>
                        <a:buNone/>
                      </a:pPr>
                      <a:r>
                        <a:rPr lang="en-US" sz="1600"/>
                        <a:t>Lawrence</a:t>
                      </a:r>
                      <a:endParaRPr sz="1600"/>
                    </a:p>
                  </a:txBody>
                  <a:tcPr marT="13725" marB="13725" marR="13725" marL="13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US" sz="1600"/>
                        <a:t>3</a:t>
                      </a:r>
                      <a:endParaRPr sz="1600"/>
                    </a:p>
                  </a:txBody>
                  <a:tcPr marT="13725" marB="13725" marR="13725" marL="13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500"/>
                    </a:p>
                  </a:txBody>
                  <a:tcPr marT="13725" marB="13725" marR="13725" marL="13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B5394"/>
                    </a:solidFill>
                  </a:tcPr>
                </a:tc>
                <a:tc>
                  <a:txBody>
                    <a:bodyPr/>
                    <a:lstStyle/>
                    <a:p>
                      <a:pPr indent="0" lvl="0" marL="0" rtl="0" algn="l">
                        <a:spcBef>
                          <a:spcPts val="0"/>
                        </a:spcBef>
                        <a:spcAft>
                          <a:spcPts val="0"/>
                        </a:spcAft>
                        <a:buNone/>
                      </a:pPr>
                      <a:r>
                        <a:t/>
                      </a:r>
                      <a:endParaRPr sz="1600">
                        <a:solidFill>
                          <a:srgbClr val="0C343D"/>
                        </a:solidFill>
                      </a:endParaRPr>
                    </a:p>
                  </a:txBody>
                  <a:tcPr marT="13725" marB="13725" marR="13725" marL="13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500"/>
                    </a:p>
                  </a:txBody>
                  <a:tcPr marT="13725" marB="13725" marR="13725" marL="13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B5394"/>
                    </a:solidFill>
                  </a:tcPr>
                </a:tc>
                <a:tc>
                  <a:txBody>
                    <a:bodyPr/>
                    <a:lstStyle/>
                    <a:p>
                      <a:pPr indent="0" lvl="0" marL="0" rtl="0" algn="l">
                        <a:spcBef>
                          <a:spcPts val="0"/>
                        </a:spcBef>
                        <a:spcAft>
                          <a:spcPts val="0"/>
                        </a:spcAft>
                        <a:buNone/>
                      </a:pPr>
                      <a:r>
                        <a:t/>
                      </a:r>
                      <a:endParaRPr sz="1600">
                        <a:solidFill>
                          <a:srgbClr val="0C343D"/>
                        </a:solidFill>
                      </a:endParaRPr>
                    </a:p>
                  </a:txBody>
                  <a:tcPr marT="13725" marB="13725" marR="13725" marL="13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B5394"/>
                    </a:solidFill>
                  </a:tcPr>
                </a:tc>
                <a:tc>
                  <a:txBody>
                    <a:bodyPr/>
                    <a:lstStyle/>
                    <a:p>
                      <a:pPr indent="0" lvl="0" marL="0" rtl="0" algn="l">
                        <a:spcBef>
                          <a:spcPts val="0"/>
                        </a:spcBef>
                        <a:spcAft>
                          <a:spcPts val="0"/>
                        </a:spcAft>
                        <a:buNone/>
                      </a:pPr>
                      <a:r>
                        <a:t/>
                      </a:r>
                      <a:endParaRPr sz="1600">
                        <a:solidFill>
                          <a:srgbClr val="0C343D"/>
                        </a:solidFill>
                      </a:endParaRPr>
                    </a:p>
                  </a:txBody>
                  <a:tcPr marT="13725" marB="13725" marR="13725" marL="13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600">
                        <a:solidFill>
                          <a:srgbClr val="0C343D"/>
                        </a:solidFill>
                      </a:endParaRPr>
                    </a:p>
                  </a:txBody>
                  <a:tcPr marT="13725" marB="13725" marR="13725" marL="13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24500">
                <a:tc>
                  <a:txBody>
                    <a:bodyPr/>
                    <a:lstStyle/>
                    <a:p>
                      <a:pPr indent="0" lvl="0" marL="0" rtl="0" algn="l">
                        <a:spcBef>
                          <a:spcPts val="0"/>
                        </a:spcBef>
                        <a:spcAft>
                          <a:spcPts val="0"/>
                        </a:spcAft>
                        <a:buNone/>
                      </a:pPr>
                      <a:r>
                        <a:rPr lang="en-US" sz="1600"/>
                        <a:t>Revkin</a:t>
                      </a:r>
                      <a:endParaRPr sz="1600"/>
                    </a:p>
                  </a:txBody>
                  <a:tcPr marT="13725" marB="13725" marR="13725" marL="13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US" sz="1600"/>
                        <a:t>2</a:t>
                      </a:r>
                      <a:endParaRPr sz="1600"/>
                    </a:p>
                  </a:txBody>
                  <a:tcPr marT="13725" marB="13725" marR="13725" marL="13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500"/>
                    </a:p>
                  </a:txBody>
                  <a:tcPr marT="13725" marB="13725" marR="13725" marL="13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B5394"/>
                    </a:solidFill>
                  </a:tcPr>
                </a:tc>
                <a:tc>
                  <a:txBody>
                    <a:bodyPr/>
                    <a:lstStyle/>
                    <a:p>
                      <a:pPr indent="0" lvl="0" marL="0" rtl="0" algn="l">
                        <a:spcBef>
                          <a:spcPts val="0"/>
                        </a:spcBef>
                        <a:spcAft>
                          <a:spcPts val="0"/>
                        </a:spcAft>
                        <a:buNone/>
                      </a:pPr>
                      <a:r>
                        <a:t/>
                      </a:r>
                      <a:endParaRPr sz="1600">
                        <a:solidFill>
                          <a:srgbClr val="0C343D"/>
                        </a:solidFill>
                      </a:endParaRPr>
                    </a:p>
                  </a:txBody>
                  <a:tcPr marT="13725" marB="13725" marR="13725" marL="13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500"/>
                    </a:p>
                  </a:txBody>
                  <a:tcPr marT="13725" marB="13725" marR="13725" marL="13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B5394"/>
                    </a:solidFill>
                  </a:tcPr>
                </a:tc>
                <a:tc>
                  <a:txBody>
                    <a:bodyPr/>
                    <a:lstStyle/>
                    <a:p>
                      <a:pPr indent="0" lvl="0" marL="0" rtl="0" algn="l">
                        <a:spcBef>
                          <a:spcPts val="0"/>
                        </a:spcBef>
                        <a:spcAft>
                          <a:spcPts val="0"/>
                        </a:spcAft>
                        <a:buNone/>
                      </a:pPr>
                      <a:r>
                        <a:t/>
                      </a:r>
                      <a:endParaRPr sz="1600">
                        <a:solidFill>
                          <a:srgbClr val="0C343D"/>
                        </a:solidFill>
                      </a:endParaRPr>
                    </a:p>
                  </a:txBody>
                  <a:tcPr marT="13725" marB="13725" marR="13725" marL="13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600">
                        <a:solidFill>
                          <a:srgbClr val="0C343D"/>
                        </a:solidFill>
                      </a:endParaRPr>
                    </a:p>
                  </a:txBody>
                  <a:tcPr marT="13725" marB="13725" marR="13725" marL="13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600">
                        <a:solidFill>
                          <a:srgbClr val="0C343D"/>
                        </a:solidFill>
                      </a:endParaRPr>
                    </a:p>
                  </a:txBody>
                  <a:tcPr marT="13725" marB="13725" marR="13725" marL="13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51500">
                <a:tc>
                  <a:txBody>
                    <a:bodyPr/>
                    <a:lstStyle/>
                    <a:p>
                      <a:pPr indent="0" lvl="0" marL="0" rtl="0" algn="l">
                        <a:spcBef>
                          <a:spcPts val="0"/>
                        </a:spcBef>
                        <a:spcAft>
                          <a:spcPts val="0"/>
                        </a:spcAft>
                        <a:buNone/>
                      </a:pPr>
                      <a:r>
                        <a:rPr lang="en-US" sz="1600"/>
                        <a:t>Schmidt</a:t>
                      </a:r>
                      <a:endParaRPr sz="1600"/>
                    </a:p>
                  </a:txBody>
                  <a:tcPr marT="13725" marB="13725" marR="13725" marL="13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US" sz="1600"/>
                        <a:t>2</a:t>
                      </a:r>
                      <a:endParaRPr sz="1600"/>
                    </a:p>
                  </a:txBody>
                  <a:tcPr marT="13725" marB="13725" marR="13725" marL="13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500"/>
                    </a:p>
                  </a:txBody>
                  <a:tcPr marT="13725" marB="13725" marR="13725" marL="13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B5394"/>
                    </a:solidFill>
                  </a:tcPr>
                </a:tc>
                <a:tc>
                  <a:txBody>
                    <a:bodyPr/>
                    <a:lstStyle/>
                    <a:p>
                      <a:pPr indent="0" lvl="0" marL="0" rtl="0" algn="l">
                        <a:spcBef>
                          <a:spcPts val="0"/>
                        </a:spcBef>
                        <a:spcAft>
                          <a:spcPts val="0"/>
                        </a:spcAft>
                        <a:buNone/>
                      </a:pPr>
                      <a:r>
                        <a:t/>
                      </a:r>
                      <a:endParaRPr sz="1600">
                        <a:solidFill>
                          <a:srgbClr val="0C343D"/>
                        </a:solidFill>
                      </a:endParaRPr>
                    </a:p>
                  </a:txBody>
                  <a:tcPr marT="13725" marB="13725" marR="13725" marL="13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600">
                        <a:solidFill>
                          <a:srgbClr val="0C343D"/>
                        </a:solidFill>
                      </a:endParaRPr>
                    </a:p>
                  </a:txBody>
                  <a:tcPr marT="13725" marB="13725" marR="13725" marL="13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500"/>
                    </a:p>
                  </a:txBody>
                  <a:tcPr marT="13725" marB="13725" marR="13725" marL="13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B5394"/>
                    </a:solidFill>
                  </a:tcPr>
                </a:tc>
                <a:tc>
                  <a:txBody>
                    <a:bodyPr/>
                    <a:lstStyle/>
                    <a:p>
                      <a:pPr indent="0" lvl="0" marL="0" rtl="0" algn="l">
                        <a:spcBef>
                          <a:spcPts val="0"/>
                        </a:spcBef>
                        <a:spcAft>
                          <a:spcPts val="0"/>
                        </a:spcAft>
                        <a:buNone/>
                      </a:pPr>
                      <a:r>
                        <a:t/>
                      </a:r>
                      <a:endParaRPr sz="1500"/>
                    </a:p>
                  </a:txBody>
                  <a:tcPr marT="13725" marB="13725" marR="13725" marL="13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500"/>
                    </a:p>
                  </a:txBody>
                  <a:tcPr marT="13725" marB="13725" marR="13725" marL="13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00000">
                <a:tc>
                  <a:txBody>
                    <a:bodyPr/>
                    <a:lstStyle/>
                    <a:p>
                      <a:pPr indent="0" lvl="0" marL="0" rtl="0" algn="l">
                        <a:spcBef>
                          <a:spcPts val="0"/>
                        </a:spcBef>
                        <a:spcAft>
                          <a:spcPts val="0"/>
                        </a:spcAft>
                        <a:buNone/>
                      </a:pPr>
                      <a:r>
                        <a:rPr lang="en-US" sz="1600"/>
                        <a:t>Vondrick</a:t>
                      </a:r>
                      <a:endParaRPr sz="1600"/>
                    </a:p>
                  </a:txBody>
                  <a:tcPr marT="13725" marB="13725" marR="13725" marL="13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US" sz="1600"/>
                        <a:t>3</a:t>
                      </a:r>
                      <a:endParaRPr sz="1600"/>
                    </a:p>
                  </a:txBody>
                  <a:tcPr marT="13725" marB="13725" marR="13725" marL="13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500"/>
                    </a:p>
                  </a:txBody>
                  <a:tcPr marT="13725" marB="13725" marR="13725" marL="13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B5394"/>
                    </a:solidFill>
                  </a:tcPr>
                </a:tc>
                <a:tc>
                  <a:txBody>
                    <a:bodyPr/>
                    <a:lstStyle/>
                    <a:p>
                      <a:pPr indent="0" lvl="0" marL="0" rtl="0" algn="l">
                        <a:spcBef>
                          <a:spcPts val="0"/>
                        </a:spcBef>
                        <a:spcAft>
                          <a:spcPts val="0"/>
                        </a:spcAft>
                        <a:buNone/>
                      </a:pPr>
                      <a:r>
                        <a:t/>
                      </a:r>
                      <a:endParaRPr sz="1500"/>
                    </a:p>
                  </a:txBody>
                  <a:tcPr marT="13725" marB="13725" marR="13725" marL="13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B5394"/>
                    </a:solidFill>
                  </a:tcPr>
                </a:tc>
                <a:tc>
                  <a:txBody>
                    <a:bodyPr/>
                    <a:lstStyle/>
                    <a:p>
                      <a:pPr indent="0" lvl="0" marL="0" rtl="0" algn="l">
                        <a:spcBef>
                          <a:spcPts val="0"/>
                        </a:spcBef>
                        <a:spcAft>
                          <a:spcPts val="0"/>
                        </a:spcAft>
                        <a:buNone/>
                      </a:pPr>
                      <a:r>
                        <a:t/>
                      </a:r>
                      <a:endParaRPr sz="1600">
                        <a:solidFill>
                          <a:srgbClr val="0C343D"/>
                        </a:solidFill>
                      </a:endParaRPr>
                    </a:p>
                  </a:txBody>
                  <a:tcPr marT="13725" marB="13725" marR="13725" marL="13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500"/>
                    </a:p>
                  </a:txBody>
                  <a:tcPr marT="13725" marB="13725" marR="13725" marL="13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B5394"/>
                    </a:solidFill>
                  </a:tcPr>
                </a:tc>
                <a:tc>
                  <a:txBody>
                    <a:bodyPr/>
                    <a:lstStyle/>
                    <a:p>
                      <a:pPr indent="0" lvl="0" marL="0" rtl="0" algn="l">
                        <a:spcBef>
                          <a:spcPts val="0"/>
                        </a:spcBef>
                        <a:spcAft>
                          <a:spcPts val="0"/>
                        </a:spcAft>
                        <a:buNone/>
                      </a:pPr>
                      <a:r>
                        <a:t/>
                      </a:r>
                      <a:endParaRPr sz="1500"/>
                    </a:p>
                  </a:txBody>
                  <a:tcPr marT="13725" marB="13725" marR="13725" marL="13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500"/>
                    </a:p>
                  </a:txBody>
                  <a:tcPr marT="13725" marB="13725" marR="13725" marL="13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00000">
                <a:tc>
                  <a:txBody>
                    <a:bodyPr/>
                    <a:lstStyle/>
                    <a:p>
                      <a:pPr indent="0" lvl="0" marL="0" rtl="0" algn="l">
                        <a:spcBef>
                          <a:spcPts val="0"/>
                        </a:spcBef>
                        <a:spcAft>
                          <a:spcPts val="0"/>
                        </a:spcAft>
                        <a:buNone/>
                      </a:pPr>
                      <a:r>
                        <a:rPr lang="en-US" sz="1600"/>
                        <a:t>Zanna</a:t>
                      </a:r>
                      <a:endParaRPr sz="1600"/>
                    </a:p>
                  </a:txBody>
                  <a:tcPr marT="13725" marB="13725" marR="13725" marL="13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US" sz="1600"/>
                        <a:t>3</a:t>
                      </a:r>
                      <a:endParaRPr sz="1600"/>
                    </a:p>
                  </a:txBody>
                  <a:tcPr marT="13725" marB="13725" marR="13725" marL="13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500"/>
                    </a:p>
                  </a:txBody>
                  <a:tcPr marT="13725" marB="13725" marR="13725" marL="13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B5394"/>
                    </a:solidFill>
                  </a:tcPr>
                </a:tc>
                <a:tc>
                  <a:txBody>
                    <a:bodyPr/>
                    <a:lstStyle/>
                    <a:p>
                      <a:pPr indent="0" lvl="0" marL="0" rtl="0" algn="l">
                        <a:spcBef>
                          <a:spcPts val="0"/>
                        </a:spcBef>
                        <a:spcAft>
                          <a:spcPts val="0"/>
                        </a:spcAft>
                        <a:buNone/>
                      </a:pPr>
                      <a:r>
                        <a:t/>
                      </a:r>
                      <a:endParaRPr sz="1500"/>
                    </a:p>
                  </a:txBody>
                  <a:tcPr marT="13725" marB="13725" marR="13725" marL="13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B5394"/>
                    </a:solidFill>
                  </a:tcPr>
                </a:tc>
                <a:tc>
                  <a:txBody>
                    <a:bodyPr/>
                    <a:lstStyle/>
                    <a:p>
                      <a:pPr indent="0" lvl="0" marL="0" rtl="0" algn="l">
                        <a:spcBef>
                          <a:spcPts val="0"/>
                        </a:spcBef>
                        <a:spcAft>
                          <a:spcPts val="0"/>
                        </a:spcAft>
                        <a:buNone/>
                      </a:pPr>
                      <a:r>
                        <a:t/>
                      </a:r>
                      <a:endParaRPr sz="1600">
                        <a:solidFill>
                          <a:srgbClr val="0C343D"/>
                        </a:solidFill>
                      </a:endParaRPr>
                    </a:p>
                  </a:txBody>
                  <a:tcPr marT="13725" marB="13725" marR="13725" marL="13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500"/>
                    </a:p>
                  </a:txBody>
                  <a:tcPr marT="13725" marB="13725" marR="13725" marL="13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B5394"/>
                    </a:solidFill>
                  </a:tcPr>
                </a:tc>
                <a:tc>
                  <a:txBody>
                    <a:bodyPr/>
                    <a:lstStyle/>
                    <a:p>
                      <a:pPr indent="0" lvl="0" marL="0" rtl="0" algn="l">
                        <a:spcBef>
                          <a:spcPts val="0"/>
                        </a:spcBef>
                        <a:spcAft>
                          <a:spcPts val="0"/>
                        </a:spcAft>
                        <a:buNone/>
                      </a:pPr>
                      <a:r>
                        <a:t/>
                      </a:r>
                      <a:endParaRPr sz="1500"/>
                    </a:p>
                  </a:txBody>
                  <a:tcPr marT="13725" marB="13725" marR="13725" marL="13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500"/>
                    </a:p>
                  </a:txBody>
                  <a:tcPr marT="13725" marB="13725" marR="13725" marL="13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00000">
                <a:tc>
                  <a:txBody>
                    <a:bodyPr/>
                    <a:lstStyle/>
                    <a:p>
                      <a:pPr indent="0" lvl="0" marL="0" rtl="0" algn="l">
                        <a:spcBef>
                          <a:spcPts val="0"/>
                        </a:spcBef>
                        <a:spcAft>
                          <a:spcPts val="0"/>
                        </a:spcAft>
                        <a:buNone/>
                      </a:pPr>
                      <a:r>
                        <a:rPr lang="en-US" sz="1600"/>
                        <a:t>Zheng</a:t>
                      </a:r>
                      <a:endParaRPr sz="1600"/>
                    </a:p>
                  </a:txBody>
                  <a:tcPr marT="13725" marB="13725" marR="13725" marL="13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US" sz="1600"/>
                        <a:t>3</a:t>
                      </a:r>
                      <a:endParaRPr sz="1600"/>
                    </a:p>
                  </a:txBody>
                  <a:tcPr marT="13725" marB="13725" marR="13725" marL="13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500"/>
                    </a:p>
                  </a:txBody>
                  <a:tcPr marT="13725" marB="13725" marR="13725" marL="13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B5394"/>
                    </a:solidFill>
                  </a:tcPr>
                </a:tc>
                <a:tc>
                  <a:txBody>
                    <a:bodyPr/>
                    <a:lstStyle/>
                    <a:p>
                      <a:pPr indent="0" lvl="0" marL="0" rtl="0" algn="l">
                        <a:spcBef>
                          <a:spcPts val="0"/>
                        </a:spcBef>
                        <a:spcAft>
                          <a:spcPts val="0"/>
                        </a:spcAft>
                        <a:buNone/>
                      </a:pPr>
                      <a:r>
                        <a:t/>
                      </a:r>
                      <a:endParaRPr sz="1500"/>
                    </a:p>
                  </a:txBody>
                  <a:tcPr marT="13725" marB="13725" marR="13725" marL="13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B5394"/>
                    </a:solidFill>
                  </a:tcPr>
                </a:tc>
                <a:tc>
                  <a:txBody>
                    <a:bodyPr/>
                    <a:lstStyle/>
                    <a:p>
                      <a:pPr indent="0" lvl="0" marL="0" rtl="0" algn="l">
                        <a:spcBef>
                          <a:spcPts val="0"/>
                        </a:spcBef>
                        <a:spcAft>
                          <a:spcPts val="0"/>
                        </a:spcAft>
                        <a:buNone/>
                      </a:pPr>
                      <a:r>
                        <a:t/>
                      </a:r>
                      <a:endParaRPr sz="1600">
                        <a:solidFill>
                          <a:srgbClr val="0C343D"/>
                        </a:solidFill>
                      </a:endParaRPr>
                    </a:p>
                  </a:txBody>
                  <a:tcPr marT="13725" marB="13725" marR="13725" marL="13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500"/>
                    </a:p>
                  </a:txBody>
                  <a:tcPr marT="13725" marB="13725" marR="13725" marL="13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B5394"/>
                    </a:solidFill>
                  </a:tcPr>
                </a:tc>
                <a:tc>
                  <a:txBody>
                    <a:bodyPr/>
                    <a:lstStyle/>
                    <a:p>
                      <a:pPr indent="0" lvl="0" marL="0" rtl="0" algn="l">
                        <a:spcBef>
                          <a:spcPts val="0"/>
                        </a:spcBef>
                        <a:spcAft>
                          <a:spcPts val="0"/>
                        </a:spcAft>
                        <a:buNone/>
                      </a:pPr>
                      <a:r>
                        <a:t/>
                      </a:r>
                      <a:endParaRPr sz="1500"/>
                    </a:p>
                  </a:txBody>
                  <a:tcPr marT="13725" marB="13725" marR="13725" marL="13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500"/>
                    </a:p>
                  </a:txBody>
                  <a:tcPr marT="13725" marB="13725" marR="13725" marL="13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129" name="Google Shape;129;g9aeaa8c501_0_0"/>
          <p:cNvSpPr txBox="1"/>
          <p:nvPr/>
        </p:nvSpPr>
        <p:spPr>
          <a:xfrm>
            <a:off x="1476600" y="1540425"/>
            <a:ext cx="9238800" cy="524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2400">
                <a:solidFill>
                  <a:srgbClr val="1B285E"/>
                </a:solidFill>
              </a:rPr>
              <a:t>Monthly Meetings for LEAP Executive Committee </a:t>
            </a:r>
            <a:endParaRPr b="1" sz="2400">
              <a:solidFill>
                <a:srgbClr val="1B285E"/>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g9a4c3edd12_2_44"/>
          <p:cNvSpPr txBox="1"/>
          <p:nvPr>
            <p:ph idx="1" type="body"/>
          </p:nvPr>
        </p:nvSpPr>
        <p:spPr>
          <a:xfrm>
            <a:off x="711775" y="1510000"/>
            <a:ext cx="10515600" cy="4351200"/>
          </a:xfrm>
          <a:prstGeom prst="rect">
            <a:avLst/>
          </a:prstGeom>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b="1" lang="en-US" sz="2900">
                <a:solidFill>
                  <a:srgbClr val="1B285E"/>
                </a:solidFill>
              </a:rPr>
              <a:t>Additional Executive Committee Commitments, Year 1 + 2 </a:t>
            </a:r>
            <a:endParaRPr b="1" sz="2900">
              <a:solidFill>
                <a:srgbClr val="1B285E"/>
              </a:solidFill>
            </a:endParaRPr>
          </a:p>
          <a:p>
            <a:pPr indent="0" lvl="0" marL="0" rtl="0" algn="l">
              <a:lnSpc>
                <a:spcPct val="100000"/>
              </a:lnSpc>
              <a:spcBef>
                <a:spcPts val="0"/>
              </a:spcBef>
              <a:spcAft>
                <a:spcPts val="0"/>
              </a:spcAft>
              <a:buNone/>
            </a:pPr>
            <a:r>
              <a:rPr lang="en-US" sz="2600">
                <a:solidFill>
                  <a:srgbClr val="000000"/>
                </a:solidFill>
              </a:rPr>
              <a:t> </a:t>
            </a:r>
            <a:endParaRPr sz="1600">
              <a:solidFill>
                <a:srgbClr val="000000"/>
              </a:solidFill>
            </a:endParaRPr>
          </a:p>
          <a:p>
            <a:pPr indent="-374650" lvl="0" marL="457200" rtl="0" algn="l">
              <a:lnSpc>
                <a:spcPct val="100000"/>
              </a:lnSpc>
              <a:spcBef>
                <a:spcPts val="0"/>
              </a:spcBef>
              <a:spcAft>
                <a:spcPts val="0"/>
              </a:spcAft>
              <a:buClr>
                <a:srgbClr val="000000"/>
              </a:buClr>
              <a:buSzPts val="2300"/>
              <a:buChar char="●"/>
            </a:pPr>
            <a:r>
              <a:rPr b="1" lang="en-US" sz="2300">
                <a:solidFill>
                  <a:srgbClr val="1B285E"/>
                </a:solidFill>
              </a:rPr>
              <a:t>Everyone:</a:t>
            </a:r>
            <a:r>
              <a:rPr lang="en-US" sz="2300">
                <a:solidFill>
                  <a:srgbClr val="000000"/>
                </a:solidFill>
              </a:rPr>
              <a:t> LEAP Management Institute</a:t>
            </a:r>
            <a:endParaRPr sz="2300">
              <a:solidFill>
                <a:srgbClr val="000000"/>
              </a:solidFill>
            </a:endParaRPr>
          </a:p>
          <a:p>
            <a:pPr indent="-361950" lvl="1" marL="914400" rtl="0" algn="l">
              <a:lnSpc>
                <a:spcPct val="100000"/>
              </a:lnSpc>
              <a:spcBef>
                <a:spcPts val="0"/>
              </a:spcBef>
              <a:spcAft>
                <a:spcPts val="0"/>
              </a:spcAft>
              <a:buClr>
                <a:srgbClr val="000000"/>
              </a:buClr>
              <a:buSzPts val="2100"/>
              <a:buChar char="○"/>
            </a:pPr>
            <a:r>
              <a:rPr lang="en-US" sz="2100">
                <a:solidFill>
                  <a:srgbClr val="000000"/>
                </a:solidFill>
              </a:rPr>
              <a:t>1.5 hours per month</a:t>
            </a:r>
            <a:endParaRPr sz="2100">
              <a:solidFill>
                <a:srgbClr val="000000"/>
              </a:solidFill>
            </a:endParaRPr>
          </a:p>
          <a:p>
            <a:pPr indent="-361950" lvl="1" marL="914400" rtl="0" algn="l">
              <a:lnSpc>
                <a:spcPct val="100000"/>
              </a:lnSpc>
              <a:spcBef>
                <a:spcPts val="0"/>
              </a:spcBef>
              <a:spcAft>
                <a:spcPts val="0"/>
              </a:spcAft>
              <a:buClr>
                <a:srgbClr val="000000"/>
              </a:buClr>
              <a:buSzPts val="2100"/>
              <a:buChar char="○"/>
            </a:pPr>
            <a:r>
              <a:rPr lang="en-US" sz="2100">
                <a:solidFill>
                  <a:srgbClr val="000000"/>
                </a:solidFill>
              </a:rPr>
              <a:t>Year 1</a:t>
            </a:r>
            <a:endParaRPr sz="2100">
              <a:solidFill>
                <a:srgbClr val="000000"/>
              </a:solidFill>
            </a:endParaRPr>
          </a:p>
          <a:p>
            <a:pPr indent="0" lvl="0" marL="457200" rtl="0" algn="l">
              <a:lnSpc>
                <a:spcPct val="100000"/>
              </a:lnSpc>
              <a:spcBef>
                <a:spcPts val="0"/>
              </a:spcBef>
              <a:spcAft>
                <a:spcPts val="0"/>
              </a:spcAft>
              <a:buNone/>
            </a:pPr>
            <a:r>
              <a:t/>
            </a:r>
            <a:endParaRPr sz="2300">
              <a:solidFill>
                <a:srgbClr val="000000"/>
              </a:solidFill>
            </a:endParaRPr>
          </a:p>
          <a:p>
            <a:pPr indent="-374650" lvl="0" marL="457200" rtl="0" algn="l">
              <a:lnSpc>
                <a:spcPct val="100000"/>
              </a:lnSpc>
              <a:spcBef>
                <a:spcPts val="0"/>
              </a:spcBef>
              <a:spcAft>
                <a:spcPts val="0"/>
              </a:spcAft>
              <a:buClr>
                <a:srgbClr val="000000"/>
              </a:buClr>
              <a:buSzPts val="2300"/>
              <a:buChar char="●"/>
            </a:pPr>
            <a:r>
              <a:rPr b="1" lang="en-US" sz="2300">
                <a:solidFill>
                  <a:srgbClr val="1B285E"/>
                </a:solidFill>
              </a:rPr>
              <a:t>Lead PI Gentine:</a:t>
            </a:r>
            <a:r>
              <a:rPr lang="en-US" sz="2300">
                <a:solidFill>
                  <a:srgbClr val="000000"/>
                </a:solidFill>
              </a:rPr>
              <a:t> Provost Leadership Fellows</a:t>
            </a:r>
            <a:endParaRPr sz="2300">
              <a:solidFill>
                <a:srgbClr val="000000"/>
              </a:solidFill>
            </a:endParaRPr>
          </a:p>
          <a:p>
            <a:pPr indent="-361950" lvl="1" marL="914400" rtl="0" algn="l">
              <a:lnSpc>
                <a:spcPct val="100000"/>
              </a:lnSpc>
              <a:spcBef>
                <a:spcPts val="0"/>
              </a:spcBef>
              <a:spcAft>
                <a:spcPts val="0"/>
              </a:spcAft>
              <a:buClr>
                <a:srgbClr val="000000"/>
              </a:buClr>
              <a:buSzPts val="2100"/>
              <a:buChar char="○"/>
            </a:pPr>
            <a:r>
              <a:rPr lang="en-US" sz="2100">
                <a:solidFill>
                  <a:srgbClr val="000000"/>
                </a:solidFill>
              </a:rPr>
              <a:t>2 hours per month</a:t>
            </a:r>
            <a:endParaRPr sz="2100">
              <a:solidFill>
                <a:srgbClr val="000000"/>
              </a:solidFill>
            </a:endParaRPr>
          </a:p>
          <a:p>
            <a:pPr indent="-361950" lvl="1" marL="914400" rtl="0" algn="l">
              <a:lnSpc>
                <a:spcPct val="100000"/>
              </a:lnSpc>
              <a:spcBef>
                <a:spcPts val="0"/>
              </a:spcBef>
              <a:spcAft>
                <a:spcPts val="0"/>
              </a:spcAft>
              <a:buClr>
                <a:srgbClr val="000000"/>
              </a:buClr>
              <a:buSzPts val="2100"/>
              <a:buChar char="○"/>
            </a:pPr>
            <a:r>
              <a:rPr lang="en-US" sz="2100">
                <a:solidFill>
                  <a:srgbClr val="000000"/>
                </a:solidFill>
              </a:rPr>
              <a:t>Years 1 + 2</a:t>
            </a:r>
            <a:endParaRPr sz="2100">
              <a:solidFill>
                <a:srgbClr val="000000"/>
              </a:solidFill>
            </a:endParaRPr>
          </a:p>
        </p:txBody>
      </p:sp>
      <p:sp>
        <p:nvSpPr>
          <p:cNvPr id="135" name="Google Shape;135;g9a4c3edd12_2_44"/>
          <p:cNvSpPr txBox="1"/>
          <p:nvPr>
            <p:ph type="title"/>
          </p:nvPr>
        </p:nvSpPr>
        <p:spPr>
          <a:xfrm>
            <a:off x="838200" y="1170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1B285E"/>
              </a:buClr>
              <a:buSzPts val="5400"/>
              <a:buFont typeface="Verdana"/>
              <a:buNone/>
            </a:pPr>
            <a:r>
              <a:rPr lang="en-US" sz="2500">
                <a:solidFill>
                  <a:srgbClr val="1B285E"/>
                </a:solidFill>
              </a:rPr>
              <a:t>“How many committees will each member of the LEAP executive committee be on?</a:t>
            </a:r>
            <a:r>
              <a:rPr lang="en-US" sz="2500">
                <a:solidFill>
                  <a:srgbClr val="1B285E"/>
                </a:solidFill>
                <a:latin typeface="Arial"/>
                <a:ea typeface="Arial"/>
                <a:cs typeface="Arial"/>
                <a:sym typeface="Arial"/>
              </a:rPr>
              <a:t>” </a:t>
            </a:r>
            <a:endParaRPr sz="2500">
              <a:solidFill>
                <a:srgbClr val="1B285E"/>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2020-08-10T22:36:51Z</dcterms:created>
  <dc:creator>Marley D Bauce</dc:creator>
</cp:coreProperties>
</file>